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rawing5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59" r:id="rId4"/>
    <p:sldId id="261" r:id="rId5"/>
    <p:sldId id="264" r:id="rId6"/>
    <p:sldId id="267" r:id="rId7"/>
    <p:sldId id="263" r:id="rId8"/>
    <p:sldId id="279" r:id="rId9"/>
    <p:sldId id="260" r:id="rId10"/>
    <p:sldId id="266" r:id="rId11"/>
    <p:sldId id="280" r:id="rId12"/>
    <p:sldId id="283" r:id="rId13"/>
    <p:sldId id="284" r:id="rId14"/>
    <p:sldId id="276" r:id="rId15"/>
    <p:sldId id="277" r:id="rId16"/>
    <p:sldId id="282" r:id="rId17"/>
  </p:sldIdLst>
  <p:sldSz cx="12192000" cy="6858000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van Cuzic" initials="IC" lastIdx="2" clrIdx="0">
    <p:extLst>
      <p:ext uri="{19B8F6BF-5375-455C-9EA6-DF929625EA0E}">
        <p15:presenceInfo xmlns:p15="http://schemas.microsoft.com/office/powerpoint/2012/main" xmlns="" userId="Ivan Cuzi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713" autoAdjust="0"/>
  </p:normalViewPr>
  <p:slideViewPr>
    <p:cSldViewPr>
      <p:cViewPr varScale="1">
        <p:scale>
          <a:sx n="115" d="100"/>
          <a:sy n="115" d="100"/>
        </p:scale>
        <p:origin x="-186" y="-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2A8B11-172F-479C-99BA-D919E6CE6854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BA15D1E-2B7D-40C2-B5ED-4D90FEFB2DB9}">
      <dgm:prSet custT="1"/>
      <dgm:spPr/>
      <dgm:t>
        <a:bodyPr/>
        <a:lstStyle/>
        <a:p>
          <a:r>
            <a:rPr lang="hr-HR" sz="2400" dirty="0"/>
            <a:t>Osman potkraj XIII. st. ujedinio nekoliko turskih plemena u manju državicu na granicama Bizantskog Carstva</a:t>
          </a:r>
        </a:p>
      </dgm:t>
    </dgm:pt>
    <dgm:pt modelId="{177125F4-9477-46DA-98DF-8F36AF87B104}" type="parTrans" cxnId="{A81F175B-1DC1-4AB2-BF0E-78A69CA867D5}">
      <dgm:prSet/>
      <dgm:spPr/>
      <dgm:t>
        <a:bodyPr/>
        <a:lstStyle/>
        <a:p>
          <a:endParaRPr lang="en-US"/>
        </a:p>
      </dgm:t>
    </dgm:pt>
    <dgm:pt modelId="{893595EF-7ADF-4BEF-AA54-B7C077A77FF5}" type="sibTrans" cxnId="{A81F175B-1DC1-4AB2-BF0E-78A69CA867D5}">
      <dgm:prSet/>
      <dgm:spPr/>
      <dgm:t>
        <a:bodyPr/>
        <a:lstStyle/>
        <a:p>
          <a:endParaRPr lang="en-US"/>
        </a:p>
      </dgm:t>
    </dgm:pt>
    <dgm:pt modelId="{3B7BF664-92F2-4F9D-A5F0-8401F9490022}">
      <dgm:prSet custT="1"/>
      <dgm:spPr/>
      <dgm:t>
        <a:bodyPr/>
        <a:lstStyle/>
        <a:p>
          <a:r>
            <a:rPr lang="hr-HR" sz="2400" dirty="0"/>
            <a:t>Stvaranje Osmanskog Carstva</a:t>
          </a:r>
        </a:p>
      </dgm:t>
    </dgm:pt>
    <dgm:pt modelId="{5FB00C48-0BB1-4F15-A65F-C023694E03A6}" type="parTrans" cxnId="{3A681A87-04BA-4533-81B0-E263ED37174F}">
      <dgm:prSet/>
      <dgm:spPr/>
      <dgm:t>
        <a:bodyPr/>
        <a:lstStyle/>
        <a:p>
          <a:endParaRPr lang="hr-HR"/>
        </a:p>
      </dgm:t>
    </dgm:pt>
    <dgm:pt modelId="{DC66C161-1C90-4F2C-AC48-C61C275794D2}" type="sibTrans" cxnId="{3A681A87-04BA-4533-81B0-E263ED37174F}">
      <dgm:prSet/>
      <dgm:spPr/>
      <dgm:t>
        <a:bodyPr/>
        <a:lstStyle/>
        <a:p>
          <a:endParaRPr lang="hr-HR"/>
        </a:p>
      </dgm:t>
    </dgm:pt>
    <dgm:pt modelId="{3694D498-3402-4789-950E-E3C5E36EE768}">
      <dgm:prSet custT="1"/>
      <dgm:spPr/>
      <dgm:t>
        <a:bodyPr/>
        <a:lstStyle/>
        <a:p>
          <a:r>
            <a:rPr lang="hr-HR" sz="2400" dirty="0"/>
            <a:t>Na čelu države sultan – ima potpunu i neograničenu vlast</a:t>
          </a:r>
        </a:p>
      </dgm:t>
    </dgm:pt>
    <dgm:pt modelId="{F21B7DA2-57F7-46AB-9AF2-2A69DB6C0688}" type="parTrans" cxnId="{5C083DE5-92EE-4E80-A46C-C25358DD05D8}">
      <dgm:prSet/>
      <dgm:spPr/>
      <dgm:t>
        <a:bodyPr/>
        <a:lstStyle/>
        <a:p>
          <a:endParaRPr lang="hr-HR"/>
        </a:p>
      </dgm:t>
    </dgm:pt>
    <dgm:pt modelId="{7E3E6C33-DD86-4FC9-9521-E63731978804}" type="sibTrans" cxnId="{5C083DE5-92EE-4E80-A46C-C25358DD05D8}">
      <dgm:prSet/>
      <dgm:spPr/>
      <dgm:t>
        <a:bodyPr/>
        <a:lstStyle/>
        <a:p>
          <a:endParaRPr lang="hr-HR"/>
        </a:p>
      </dgm:t>
    </dgm:pt>
    <dgm:pt modelId="{E4828B04-71B0-4F9A-8766-78832F069FCB}">
      <dgm:prSet custT="1"/>
      <dgm:spPr/>
      <dgm:t>
        <a:bodyPr/>
        <a:lstStyle/>
        <a:p>
          <a:r>
            <a:rPr lang="hr-HR" sz="2400" dirty="0"/>
            <a:t>Društvo podijeljeno na dva sloja – one koji su oslobođeni poreza i one koji plaćaju poreze (raja)</a:t>
          </a:r>
        </a:p>
      </dgm:t>
    </dgm:pt>
    <dgm:pt modelId="{93E4B339-FAB7-4B17-92FB-0D5FBAC54803}" type="parTrans" cxnId="{F197D549-F4EB-4D34-9CA0-510F57CD7C0F}">
      <dgm:prSet/>
      <dgm:spPr/>
      <dgm:t>
        <a:bodyPr/>
        <a:lstStyle/>
        <a:p>
          <a:endParaRPr lang="hr-HR"/>
        </a:p>
      </dgm:t>
    </dgm:pt>
    <dgm:pt modelId="{E1DC15EB-ADE1-45CA-8D07-5FC76F114560}" type="sibTrans" cxnId="{F197D549-F4EB-4D34-9CA0-510F57CD7C0F}">
      <dgm:prSet/>
      <dgm:spPr/>
      <dgm:t>
        <a:bodyPr/>
        <a:lstStyle/>
        <a:p>
          <a:endParaRPr lang="hr-HR"/>
        </a:p>
      </dgm:t>
    </dgm:pt>
    <dgm:pt modelId="{7BA72E62-A333-45B6-B57F-75B81CA6DEC5}">
      <dgm:prSet custT="1"/>
      <dgm:spPr/>
      <dgm:t>
        <a:bodyPr/>
        <a:lstStyle/>
        <a:p>
          <a:r>
            <a:rPr lang="hr-HR" sz="2400" dirty="0"/>
            <a:t>Muslimanska država u kojoj se cjelokupni život temelji na </a:t>
          </a:r>
          <a:r>
            <a:rPr lang="hr-HR" sz="2400" dirty="0" err="1"/>
            <a:t>Kur´anu</a:t>
          </a:r>
          <a:endParaRPr lang="hr-HR" sz="2400" dirty="0"/>
        </a:p>
      </dgm:t>
    </dgm:pt>
    <dgm:pt modelId="{A5994C0A-B241-42FB-B46B-68AC39760BB9}" type="parTrans" cxnId="{CCE6374A-C556-48AB-8855-9F4808A1702E}">
      <dgm:prSet/>
      <dgm:spPr/>
      <dgm:t>
        <a:bodyPr/>
        <a:lstStyle/>
        <a:p>
          <a:endParaRPr lang="hr-HR"/>
        </a:p>
      </dgm:t>
    </dgm:pt>
    <dgm:pt modelId="{2AB18D1C-83C0-4879-8ECC-631A2AC54A11}" type="sibTrans" cxnId="{CCE6374A-C556-48AB-8855-9F4808A1702E}">
      <dgm:prSet/>
      <dgm:spPr/>
      <dgm:t>
        <a:bodyPr/>
        <a:lstStyle/>
        <a:p>
          <a:endParaRPr lang="hr-HR"/>
        </a:p>
      </dgm:t>
    </dgm:pt>
    <dgm:pt modelId="{A25BA51F-AAB5-45C8-9F20-21F75560DB15}" type="pres">
      <dgm:prSet presAssocID="{602A8B11-172F-479C-99BA-D919E6CE685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23EDE355-4354-4AC6-A2DF-1D063C8F6481}" type="pres">
      <dgm:prSet presAssocID="{ABA15D1E-2B7D-40C2-B5ED-4D90FEFB2DB9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4A3C52F-909C-4EC0-87E9-B0A9F073A0E3}" type="pres">
      <dgm:prSet presAssocID="{893595EF-7ADF-4BEF-AA54-B7C077A77FF5}" presName="spacer" presStyleCnt="0"/>
      <dgm:spPr/>
    </dgm:pt>
    <dgm:pt modelId="{5FBDE0C5-07DF-4BD5-9C1F-3758887C7FFF}" type="pres">
      <dgm:prSet presAssocID="{3B7BF664-92F2-4F9D-A5F0-8401F9490022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0795210-952C-4CB8-8698-41CEF101678F}" type="pres">
      <dgm:prSet presAssocID="{DC66C161-1C90-4F2C-AC48-C61C275794D2}" presName="spacer" presStyleCnt="0"/>
      <dgm:spPr/>
    </dgm:pt>
    <dgm:pt modelId="{FBFC83D0-DD48-482D-B654-67E4156500B9}" type="pres">
      <dgm:prSet presAssocID="{3694D498-3402-4789-950E-E3C5E36EE768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0D83430-9436-427D-8761-59CE4D803380}" type="pres">
      <dgm:prSet presAssocID="{7E3E6C33-DD86-4FC9-9521-E63731978804}" presName="spacer" presStyleCnt="0"/>
      <dgm:spPr/>
    </dgm:pt>
    <dgm:pt modelId="{038F323E-A82A-44BC-81E3-FF1F80BF5877}" type="pres">
      <dgm:prSet presAssocID="{E4828B04-71B0-4F9A-8766-78832F069FCB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C0C88A5-C51F-4D9B-A2A7-2A32230AC846}" type="pres">
      <dgm:prSet presAssocID="{E1DC15EB-ADE1-45CA-8D07-5FC76F114560}" presName="spacer" presStyleCnt="0"/>
      <dgm:spPr/>
    </dgm:pt>
    <dgm:pt modelId="{89BA44D2-1E71-4F8C-A91B-18FC9E42E671}" type="pres">
      <dgm:prSet presAssocID="{7BA72E62-A333-45B6-B57F-75B81CA6DEC5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3A681A87-04BA-4533-81B0-E263ED37174F}" srcId="{602A8B11-172F-479C-99BA-D919E6CE6854}" destId="{3B7BF664-92F2-4F9D-A5F0-8401F9490022}" srcOrd="1" destOrd="0" parTransId="{5FB00C48-0BB1-4F15-A65F-C023694E03A6}" sibTransId="{DC66C161-1C90-4F2C-AC48-C61C275794D2}"/>
    <dgm:cxn modelId="{5C083DE5-92EE-4E80-A46C-C25358DD05D8}" srcId="{602A8B11-172F-479C-99BA-D919E6CE6854}" destId="{3694D498-3402-4789-950E-E3C5E36EE768}" srcOrd="2" destOrd="0" parTransId="{F21B7DA2-57F7-46AB-9AF2-2A69DB6C0688}" sibTransId="{7E3E6C33-DD86-4FC9-9521-E63731978804}"/>
    <dgm:cxn modelId="{360217CC-316D-4616-938D-1FB3A353FD11}" type="presOf" srcId="{E4828B04-71B0-4F9A-8766-78832F069FCB}" destId="{038F323E-A82A-44BC-81E3-FF1F80BF5877}" srcOrd="0" destOrd="0" presId="urn:microsoft.com/office/officeart/2005/8/layout/vList2"/>
    <dgm:cxn modelId="{A92ABC28-E2F2-4089-A6BD-BCA55A08E08F}" type="presOf" srcId="{7BA72E62-A333-45B6-B57F-75B81CA6DEC5}" destId="{89BA44D2-1E71-4F8C-A91B-18FC9E42E671}" srcOrd="0" destOrd="0" presId="urn:microsoft.com/office/officeart/2005/8/layout/vList2"/>
    <dgm:cxn modelId="{BF9CEAAC-4EB8-42A4-B58D-9E5D7E385556}" type="presOf" srcId="{ABA15D1E-2B7D-40C2-B5ED-4D90FEFB2DB9}" destId="{23EDE355-4354-4AC6-A2DF-1D063C8F6481}" srcOrd="0" destOrd="0" presId="urn:microsoft.com/office/officeart/2005/8/layout/vList2"/>
    <dgm:cxn modelId="{2BD20EB3-E750-41D3-BC79-6586562BC8F5}" type="presOf" srcId="{602A8B11-172F-479C-99BA-D919E6CE6854}" destId="{A25BA51F-AAB5-45C8-9F20-21F75560DB15}" srcOrd="0" destOrd="0" presId="urn:microsoft.com/office/officeart/2005/8/layout/vList2"/>
    <dgm:cxn modelId="{A81F175B-1DC1-4AB2-BF0E-78A69CA867D5}" srcId="{602A8B11-172F-479C-99BA-D919E6CE6854}" destId="{ABA15D1E-2B7D-40C2-B5ED-4D90FEFB2DB9}" srcOrd="0" destOrd="0" parTransId="{177125F4-9477-46DA-98DF-8F36AF87B104}" sibTransId="{893595EF-7ADF-4BEF-AA54-B7C077A77FF5}"/>
    <dgm:cxn modelId="{7EB9EE77-5A78-4D07-830D-DE11BAA21D87}" type="presOf" srcId="{3B7BF664-92F2-4F9D-A5F0-8401F9490022}" destId="{5FBDE0C5-07DF-4BD5-9C1F-3758887C7FFF}" srcOrd="0" destOrd="0" presId="urn:microsoft.com/office/officeart/2005/8/layout/vList2"/>
    <dgm:cxn modelId="{0F87D3E3-E9DD-4D1C-B5EA-6297065F759E}" type="presOf" srcId="{3694D498-3402-4789-950E-E3C5E36EE768}" destId="{FBFC83D0-DD48-482D-B654-67E4156500B9}" srcOrd="0" destOrd="0" presId="urn:microsoft.com/office/officeart/2005/8/layout/vList2"/>
    <dgm:cxn modelId="{CCE6374A-C556-48AB-8855-9F4808A1702E}" srcId="{602A8B11-172F-479C-99BA-D919E6CE6854}" destId="{7BA72E62-A333-45B6-B57F-75B81CA6DEC5}" srcOrd="4" destOrd="0" parTransId="{A5994C0A-B241-42FB-B46B-68AC39760BB9}" sibTransId="{2AB18D1C-83C0-4879-8ECC-631A2AC54A11}"/>
    <dgm:cxn modelId="{F197D549-F4EB-4D34-9CA0-510F57CD7C0F}" srcId="{602A8B11-172F-479C-99BA-D919E6CE6854}" destId="{E4828B04-71B0-4F9A-8766-78832F069FCB}" srcOrd="3" destOrd="0" parTransId="{93E4B339-FAB7-4B17-92FB-0D5FBAC54803}" sibTransId="{E1DC15EB-ADE1-45CA-8D07-5FC76F114560}"/>
    <dgm:cxn modelId="{55472A42-8A96-4F89-97AD-0521D545BEA5}" type="presParOf" srcId="{A25BA51F-AAB5-45C8-9F20-21F75560DB15}" destId="{23EDE355-4354-4AC6-A2DF-1D063C8F6481}" srcOrd="0" destOrd="0" presId="urn:microsoft.com/office/officeart/2005/8/layout/vList2"/>
    <dgm:cxn modelId="{6F66D7EB-3CBD-4A39-B344-9B6A5162E857}" type="presParOf" srcId="{A25BA51F-AAB5-45C8-9F20-21F75560DB15}" destId="{24A3C52F-909C-4EC0-87E9-B0A9F073A0E3}" srcOrd="1" destOrd="0" presId="urn:microsoft.com/office/officeart/2005/8/layout/vList2"/>
    <dgm:cxn modelId="{B993A396-4AF6-4803-9B93-A00DE2FE9E76}" type="presParOf" srcId="{A25BA51F-AAB5-45C8-9F20-21F75560DB15}" destId="{5FBDE0C5-07DF-4BD5-9C1F-3758887C7FFF}" srcOrd="2" destOrd="0" presId="urn:microsoft.com/office/officeart/2005/8/layout/vList2"/>
    <dgm:cxn modelId="{DCB9DD2C-A724-41ED-B934-8B0903F85FC4}" type="presParOf" srcId="{A25BA51F-AAB5-45C8-9F20-21F75560DB15}" destId="{20795210-952C-4CB8-8698-41CEF101678F}" srcOrd="3" destOrd="0" presId="urn:microsoft.com/office/officeart/2005/8/layout/vList2"/>
    <dgm:cxn modelId="{B5FDBEB1-C9E0-4855-B889-87396D49FA89}" type="presParOf" srcId="{A25BA51F-AAB5-45C8-9F20-21F75560DB15}" destId="{FBFC83D0-DD48-482D-B654-67E4156500B9}" srcOrd="4" destOrd="0" presId="urn:microsoft.com/office/officeart/2005/8/layout/vList2"/>
    <dgm:cxn modelId="{E7E410A8-42A2-4E0B-943C-0ACF22A1A307}" type="presParOf" srcId="{A25BA51F-AAB5-45C8-9F20-21F75560DB15}" destId="{E0D83430-9436-427D-8761-59CE4D803380}" srcOrd="5" destOrd="0" presId="urn:microsoft.com/office/officeart/2005/8/layout/vList2"/>
    <dgm:cxn modelId="{C70DBA73-733D-45A3-9F34-927FF523EB7D}" type="presParOf" srcId="{A25BA51F-AAB5-45C8-9F20-21F75560DB15}" destId="{038F323E-A82A-44BC-81E3-FF1F80BF5877}" srcOrd="6" destOrd="0" presId="urn:microsoft.com/office/officeart/2005/8/layout/vList2"/>
    <dgm:cxn modelId="{C558DB9C-D917-4C16-846A-148B6E86BABC}" type="presParOf" srcId="{A25BA51F-AAB5-45C8-9F20-21F75560DB15}" destId="{FC0C88A5-C51F-4D9B-A2A7-2A32230AC846}" srcOrd="7" destOrd="0" presId="urn:microsoft.com/office/officeart/2005/8/layout/vList2"/>
    <dgm:cxn modelId="{96658F16-20A6-4D96-B63E-6B69DBE4F84A}" type="presParOf" srcId="{A25BA51F-AAB5-45C8-9F20-21F75560DB15}" destId="{89BA44D2-1E71-4F8C-A91B-18FC9E42E671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D98622-848B-4CF4-9A65-B5FB6D5B4437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CF813B9-33EE-4DAC-B738-B85DCD6EDD68}">
      <dgm:prSet custT="1"/>
      <dgm:spPr/>
      <dgm:t>
        <a:bodyPr/>
        <a:lstStyle/>
        <a:p>
          <a:r>
            <a:rPr lang="hr-HR" sz="2400" dirty="0"/>
            <a:t>Podjela Carstva na: pašaluke i sandžake</a:t>
          </a:r>
          <a:endParaRPr lang="en-US" sz="2400" dirty="0"/>
        </a:p>
      </dgm:t>
    </dgm:pt>
    <dgm:pt modelId="{B449B27D-0F24-4AB6-B106-C902F2DFC6A7}" type="parTrans" cxnId="{096BE1FA-ED90-4A38-8E11-831ACBC5C133}">
      <dgm:prSet/>
      <dgm:spPr/>
      <dgm:t>
        <a:bodyPr/>
        <a:lstStyle/>
        <a:p>
          <a:endParaRPr lang="en-US"/>
        </a:p>
      </dgm:t>
    </dgm:pt>
    <dgm:pt modelId="{8246AEB0-4939-404F-A50F-0FE7D26A3657}" type="sibTrans" cxnId="{096BE1FA-ED90-4A38-8E11-831ACBC5C133}">
      <dgm:prSet/>
      <dgm:spPr/>
      <dgm:t>
        <a:bodyPr/>
        <a:lstStyle/>
        <a:p>
          <a:endParaRPr lang="en-US"/>
        </a:p>
      </dgm:t>
    </dgm:pt>
    <dgm:pt modelId="{1E69D895-F7D9-4CBD-8A94-3A96705F2FCC}">
      <dgm:prSet custT="1"/>
      <dgm:spPr/>
      <dgm:t>
        <a:bodyPr/>
        <a:lstStyle/>
        <a:p>
          <a:r>
            <a:rPr lang="hr-HR" sz="2400" dirty="0"/>
            <a:t>Pašaluci – velike pokrajine</a:t>
          </a:r>
          <a:endParaRPr lang="en-US" sz="2400" dirty="0"/>
        </a:p>
      </dgm:t>
    </dgm:pt>
    <dgm:pt modelId="{86F63A63-CB2A-4E05-8704-353F48E6FA46}" type="parTrans" cxnId="{1B21702F-A6AF-4ECF-B494-A200578E375A}">
      <dgm:prSet/>
      <dgm:spPr/>
    </dgm:pt>
    <dgm:pt modelId="{9392FED5-9089-4441-A011-55FCB7C8F047}" type="sibTrans" cxnId="{1B21702F-A6AF-4ECF-B494-A200578E375A}">
      <dgm:prSet/>
      <dgm:spPr/>
    </dgm:pt>
    <dgm:pt modelId="{211E76ED-60FF-4399-894B-B143E4624080}">
      <dgm:prSet custT="1"/>
      <dgm:spPr/>
      <dgm:t>
        <a:bodyPr/>
        <a:lstStyle/>
        <a:p>
          <a:r>
            <a:rPr lang="hr-HR" sz="2400" dirty="0"/>
            <a:t>Sandžaci – manje oblasti</a:t>
          </a:r>
          <a:endParaRPr lang="en-US" sz="2400" dirty="0"/>
        </a:p>
      </dgm:t>
    </dgm:pt>
    <dgm:pt modelId="{C1BAEF1A-435F-42B6-84CC-4B7E1D2A0AC6}" type="parTrans" cxnId="{26C639DF-A5B1-42ED-99E1-F1B2B1429589}">
      <dgm:prSet/>
      <dgm:spPr/>
    </dgm:pt>
    <dgm:pt modelId="{DB898189-4B10-405A-A258-7C4EDC153A5D}" type="sibTrans" cxnId="{26C639DF-A5B1-42ED-99E1-F1B2B1429589}">
      <dgm:prSet/>
      <dgm:spPr/>
    </dgm:pt>
    <dgm:pt modelId="{E406695D-F597-4A1F-B7AB-DFAD1A393725}">
      <dgm:prSet custT="1"/>
      <dgm:spPr/>
      <dgm:t>
        <a:bodyPr/>
        <a:lstStyle/>
        <a:p>
          <a:r>
            <a:rPr lang="hr-HR" sz="2400" dirty="0"/>
            <a:t>Razvijeni trgovina, obrt i poljoprivreda</a:t>
          </a:r>
          <a:endParaRPr lang="en-US" sz="2400" dirty="0"/>
        </a:p>
      </dgm:t>
    </dgm:pt>
    <dgm:pt modelId="{29AD6164-DE29-44B3-9B92-BD709179026E}" type="parTrans" cxnId="{C58FE993-D0D0-4CC4-8CA2-3DFEA344B7E5}">
      <dgm:prSet/>
      <dgm:spPr/>
    </dgm:pt>
    <dgm:pt modelId="{7391ED34-3F42-4159-9BA0-5BECA6453600}" type="sibTrans" cxnId="{C58FE993-D0D0-4CC4-8CA2-3DFEA344B7E5}">
      <dgm:prSet/>
      <dgm:spPr/>
    </dgm:pt>
    <dgm:pt modelId="{51468824-AFDD-42D2-A543-1736606BA68D}">
      <dgm:prSet custT="1"/>
      <dgm:spPr/>
      <dgm:t>
        <a:bodyPr/>
        <a:lstStyle/>
        <a:p>
          <a:r>
            <a:rPr lang="hr-HR" sz="2400" dirty="0"/>
            <a:t>Jaka i organizirana vojska</a:t>
          </a:r>
          <a:endParaRPr lang="en-US" sz="2400" dirty="0"/>
        </a:p>
      </dgm:t>
    </dgm:pt>
    <dgm:pt modelId="{46038AF4-90B0-4FC7-A123-5CE973597BA2}" type="parTrans" cxnId="{3259524F-8BF6-4479-924D-4F7C09ED42CD}">
      <dgm:prSet/>
      <dgm:spPr/>
    </dgm:pt>
    <dgm:pt modelId="{AFC8583E-7289-4577-BEB8-D0C00878DC93}" type="sibTrans" cxnId="{3259524F-8BF6-4479-924D-4F7C09ED42CD}">
      <dgm:prSet/>
      <dgm:spPr/>
    </dgm:pt>
    <dgm:pt modelId="{A51E8AF6-2E77-468F-819C-8EBD86F9CF4F}" type="pres">
      <dgm:prSet presAssocID="{22D98622-848B-4CF4-9A65-B5FB6D5B443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F0BFD3F3-A3FD-4DAB-94D7-D55BFCD54911}" type="pres">
      <dgm:prSet presAssocID="{ECF813B9-33EE-4DAC-B738-B85DCD6EDD68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CD2ADCC-AAD9-457D-A7B2-FCB209416FF1}" type="pres">
      <dgm:prSet presAssocID="{8246AEB0-4939-404F-A50F-0FE7D26A3657}" presName="spacer" presStyleCnt="0"/>
      <dgm:spPr/>
    </dgm:pt>
    <dgm:pt modelId="{8116AE40-D1C3-44E9-A4DC-5BA70E202232}" type="pres">
      <dgm:prSet presAssocID="{1E69D895-F7D9-4CBD-8A94-3A96705F2FCC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2B49530-659B-497F-92B8-459783B7ABD3}" type="pres">
      <dgm:prSet presAssocID="{9392FED5-9089-4441-A011-55FCB7C8F047}" presName="spacer" presStyleCnt="0"/>
      <dgm:spPr/>
    </dgm:pt>
    <dgm:pt modelId="{FA83F85D-D8A4-4B68-B507-8A6ABA14256A}" type="pres">
      <dgm:prSet presAssocID="{211E76ED-60FF-4399-894B-B143E4624080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917E625-EE2D-43C1-AAAB-F43FA194AEC5}" type="pres">
      <dgm:prSet presAssocID="{DB898189-4B10-405A-A258-7C4EDC153A5D}" presName="spacer" presStyleCnt="0"/>
      <dgm:spPr/>
    </dgm:pt>
    <dgm:pt modelId="{A078CEB8-3271-4754-AC0E-04841814C9DF}" type="pres">
      <dgm:prSet presAssocID="{E406695D-F597-4A1F-B7AB-DFAD1A393725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EC8CEB6-1147-4A64-A6A5-3BE1283F34DD}" type="pres">
      <dgm:prSet presAssocID="{7391ED34-3F42-4159-9BA0-5BECA6453600}" presName="spacer" presStyleCnt="0"/>
      <dgm:spPr/>
    </dgm:pt>
    <dgm:pt modelId="{2ADDE52A-37E2-4639-910C-9105F355AA06}" type="pres">
      <dgm:prSet presAssocID="{51468824-AFDD-42D2-A543-1736606BA68D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C58FE993-D0D0-4CC4-8CA2-3DFEA344B7E5}" srcId="{22D98622-848B-4CF4-9A65-B5FB6D5B4437}" destId="{E406695D-F597-4A1F-B7AB-DFAD1A393725}" srcOrd="3" destOrd="0" parTransId="{29AD6164-DE29-44B3-9B92-BD709179026E}" sibTransId="{7391ED34-3F42-4159-9BA0-5BECA6453600}"/>
    <dgm:cxn modelId="{352C48D5-4016-4B51-99E3-FB8B199054F5}" type="presOf" srcId="{ECF813B9-33EE-4DAC-B738-B85DCD6EDD68}" destId="{F0BFD3F3-A3FD-4DAB-94D7-D55BFCD54911}" srcOrd="0" destOrd="0" presId="urn:microsoft.com/office/officeart/2005/8/layout/vList2"/>
    <dgm:cxn modelId="{26C639DF-A5B1-42ED-99E1-F1B2B1429589}" srcId="{22D98622-848B-4CF4-9A65-B5FB6D5B4437}" destId="{211E76ED-60FF-4399-894B-B143E4624080}" srcOrd="2" destOrd="0" parTransId="{C1BAEF1A-435F-42B6-84CC-4B7E1D2A0AC6}" sibTransId="{DB898189-4B10-405A-A258-7C4EDC153A5D}"/>
    <dgm:cxn modelId="{1B21702F-A6AF-4ECF-B494-A200578E375A}" srcId="{22D98622-848B-4CF4-9A65-B5FB6D5B4437}" destId="{1E69D895-F7D9-4CBD-8A94-3A96705F2FCC}" srcOrd="1" destOrd="0" parTransId="{86F63A63-CB2A-4E05-8704-353F48E6FA46}" sibTransId="{9392FED5-9089-4441-A011-55FCB7C8F047}"/>
    <dgm:cxn modelId="{EEF7FAF4-8F5D-43CE-8E5C-A28C0F86767E}" type="presOf" srcId="{22D98622-848B-4CF4-9A65-B5FB6D5B4437}" destId="{A51E8AF6-2E77-468F-819C-8EBD86F9CF4F}" srcOrd="0" destOrd="0" presId="urn:microsoft.com/office/officeart/2005/8/layout/vList2"/>
    <dgm:cxn modelId="{C4E92B7E-89F9-4A1F-80A1-0566261965E4}" type="presOf" srcId="{1E69D895-F7D9-4CBD-8A94-3A96705F2FCC}" destId="{8116AE40-D1C3-44E9-A4DC-5BA70E202232}" srcOrd="0" destOrd="0" presId="urn:microsoft.com/office/officeart/2005/8/layout/vList2"/>
    <dgm:cxn modelId="{132F407F-0B13-4C68-BC0D-B5182F004035}" type="presOf" srcId="{211E76ED-60FF-4399-894B-B143E4624080}" destId="{FA83F85D-D8A4-4B68-B507-8A6ABA14256A}" srcOrd="0" destOrd="0" presId="urn:microsoft.com/office/officeart/2005/8/layout/vList2"/>
    <dgm:cxn modelId="{4E0F6A7B-8973-48F6-ACD3-51F710E8A1E2}" type="presOf" srcId="{51468824-AFDD-42D2-A543-1736606BA68D}" destId="{2ADDE52A-37E2-4639-910C-9105F355AA06}" srcOrd="0" destOrd="0" presId="urn:microsoft.com/office/officeart/2005/8/layout/vList2"/>
    <dgm:cxn modelId="{3259524F-8BF6-4479-924D-4F7C09ED42CD}" srcId="{22D98622-848B-4CF4-9A65-B5FB6D5B4437}" destId="{51468824-AFDD-42D2-A543-1736606BA68D}" srcOrd="4" destOrd="0" parTransId="{46038AF4-90B0-4FC7-A123-5CE973597BA2}" sibTransId="{AFC8583E-7289-4577-BEB8-D0C00878DC93}"/>
    <dgm:cxn modelId="{096BE1FA-ED90-4A38-8E11-831ACBC5C133}" srcId="{22D98622-848B-4CF4-9A65-B5FB6D5B4437}" destId="{ECF813B9-33EE-4DAC-B738-B85DCD6EDD68}" srcOrd="0" destOrd="0" parTransId="{B449B27D-0F24-4AB6-B106-C902F2DFC6A7}" sibTransId="{8246AEB0-4939-404F-A50F-0FE7D26A3657}"/>
    <dgm:cxn modelId="{8F58F521-E56E-4FA0-8E5D-2164F15DDC3A}" type="presOf" srcId="{E406695D-F597-4A1F-B7AB-DFAD1A393725}" destId="{A078CEB8-3271-4754-AC0E-04841814C9DF}" srcOrd="0" destOrd="0" presId="urn:microsoft.com/office/officeart/2005/8/layout/vList2"/>
    <dgm:cxn modelId="{0611FE5B-F7BA-4E97-8F7D-5B40CCB2EFDF}" type="presParOf" srcId="{A51E8AF6-2E77-468F-819C-8EBD86F9CF4F}" destId="{F0BFD3F3-A3FD-4DAB-94D7-D55BFCD54911}" srcOrd="0" destOrd="0" presId="urn:microsoft.com/office/officeart/2005/8/layout/vList2"/>
    <dgm:cxn modelId="{46E08A17-DD74-47E1-A914-527CF38135F0}" type="presParOf" srcId="{A51E8AF6-2E77-468F-819C-8EBD86F9CF4F}" destId="{ACD2ADCC-AAD9-457D-A7B2-FCB209416FF1}" srcOrd="1" destOrd="0" presId="urn:microsoft.com/office/officeart/2005/8/layout/vList2"/>
    <dgm:cxn modelId="{2C31CA81-A7EE-4940-B191-BC31E951A6F9}" type="presParOf" srcId="{A51E8AF6-2E77-468F-819C-8EBD86F9CF4F}" destId="{8116AE40-D1C3-44E9-A4DC-5BA70E202232}" srcOrd="2" destOrd="0" presId="urn:microsoft.com/office/officeart/2005/8/layout/vList2"/>
    <dgm:cxn modelId="{9BC821E3-2712-4660-B75E-F5341E5E4C9A}" type="presParOf" srcId="{A51E8AF6-2E77-468F-819C-8EBD86F9CF4F}" destId="{F2B49530-659B-497F-92B8-459783B7ABD3}" srcOrd="3" destOrd="0" presId="urn:microsoft.com/office/officeart/2005/8/layout/vList2"/>
    <dgm:cxn modelId="{DBE5A6BF-100D-4A28-BFC1-3EA10FA336EE}" type="presParOf" srcId="{A51E8AF6-2E77-468F-819C-8EBD86F9CF4F}" destId="{FA83F85D-D8A4-4B68-B507-8A6ABA14256A}" srcOrd="4" destOrd="0" presId="urn:microsoft.com/office/officeart/2005/8/layout/vList2"/>
    <dgm:cxn modelId="{925995C6-BCD4-40A7-A7D9-75BF227847AD}" type="presParOf" srcId="{A51E8AF6-2E77-468F-819C-8EBD86F9CF4F}" destId="{3917E625-EE2D-43C1-AAAB-F43FA194AEC5}" srcOrd="5" destOrd="0" presId="urn:microsoft.com/office/officeart/2005/8/layout/vList2"/>
    <dgm:cxn modelId="{51D0C0E8-C722-4A39-BAC1-C404C347DC7E}" type="presParOf" srcId="{A51E8AF6-2E77-468F-819C-8EBD86F9CF4F}" destId="{A078CEB8-3271-4754-AC0E-04841814C9DF}" srcOrd="6" destOrd="0" presId="urn:microsoft.com/office/officeart/2005/8/layout/vList2"/>
    <dgm:cxn modelId="{9D1462A3-A158-402D-971E-D6B9DE7DBC9A}" type="presParOf" srcId="{A51E8AF6-2E77-468F-819C-8EBD86F9CF4F}" destId="{1EC8CEB6-1147-4A64-A6A5-3BE1283F34DD}" srcOrd="7" destOrd="0" presId="urn:microsoft.com/office/officeart/2005/8/layout/vList2"/>
    <dgm:cxn modelId="{80472288-CF42-4666-AB8D-A53CE94B1675}" type="presParOf" srcId="{A51E8AF6-2E77-468F-819C-8EBD86F9CF4F}" destId="{2ADDE52A-37E2-4639-910C-9105F355AA06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7A2D2D2-D1AC-4116-ABDD-F1EE7B485988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87BA98C-4833-4F15-B555-62262865B02D}">
      <dgm:prSet custT="1"/>
      <dgm:spPr/>
      <dgm:t>
        <a:bodyPr/>
        <a:lstStyle/>
        <a:p>
          <a:r>
            <a:rPr lang="hr-HR" sz="2400" dirty="0"/>
            <a:t>Uvođenje osmanskog oblika feudalizma na osvojenim područjima</a:t>
          </a:r>
          <a:endParaRPr lang="en-US" sz="2400" dirty="0"/>
        </a:p>
      </dgm:t>
    </dgm:pt>
    <dgm:pt modelId="{009A2986-F8EC-4338-8783-139560D9C522}" type="parTrans" cxnId="{35D959C0-CD7C-45FC-8B8D-AA91940212FA}">
      <dgm:prSet/>
      <dgm:spPr/>
      <dgm:t>
        <a:bodyPr/>
        <a:lstStyle/>
        <a:p>
          <a:endParaRPr lang="en-US"/>
        </a:p>
      </dgm:t>
    </dgm:pt>
    <dgm:pt modelId="{5C90C4A7-8CAB-4808-BAB0-AC02296B90C5}" type="sibTrans" cxnId="{35D959C0-CD7C-45FC-8B8D-AA91940212FA}">
      <dgm:prSet/>
      <dgm:spPr/>
      <dgm:t>
        <a:bodyPr/>
        <a:lstStyle/>
        <a:p>
          <a:endParaRPr lang="en-US"/>
        </a:p>
      </dgm:t>
    </dgm:pt>
    <dgm:pt modelId="{43AEA8DA-DA1E-47C6-A309-55F6603BB4B7}">
      <dgm:prSet custT="1"/>
      <dgm:spPr/>
      <dgm:t>
        <a:bodyPr/>
        <a:lstStyle/>
        <a:p>
          <a:r>
            <a:rPr lang="hr-HR" sz="2400" dirty="0"/>
            <a:t>Sultan određivao visinu prihoda ovisno o veličini posjeda</a:t>
          </a:r>
          <a:endParaRPr lang="en-US" sz="2400" dirty="0"/>
        </a:p>
      </dgm:t>
    </dgm:pt>
    <dgm:pt modelId="{8187527B-465B-4DDC-8B7E-71DBE6CED9BE}" type="parTrans" cxnId="{B2B6A87E-76F1-4EC5-9488-8DC9C44F246F}">
      <dgm:prSet/>
      <dgm:spPr/>
    </dgm:pt>
    <dgm:pt modelId="{C9CF56F2-C5BB-4A0A-970D-1B14D1AD0296}" type="sibTrans" cxnId="{B2B6A87E-76F1-4EC5-9488-8DC9C44F246F}">
      <dgm:prSet/>
      <dgm:spPr/>
    </dgm:pt>
    <dgm:pt modelId="{555ABA23-34F3-44E9-85CC-FCE051E38C96}">
      <dgm:prSet custT="1"/>
      <dgm:spPr/>
      <dgm:t>
        <a:bodyPr/>
        <a:lstStyle/>
        <a:p>
          <a:r>
            <a:rPr lang="hr-HR" sz="2400" dirty="0"/>
            <a:t>Timar – zemljišni posjed koji je sultan doživotno davao na uživanje vojnicima  i državnim službenicima</a:t>
          </a:r>
          <a:endParaRPr lang="en-US" sz="2400" dirty="0"/>
        </a:p>
      </dgm:t>
    </dgm:pt>
    <dgm:pt modelId="{10D67D33-25A0-4268-B2BE-4DB4F20633F7}" type="parTrans" cxnId="{B33CF22F-632F-4C50-A338-8FF69C7C52D5}">
      <dgm:prSet/>
      <dgm:spPr/>
    </dgm:pt>
    <dgm:pt modelId="{F0BFAA29-EC7E-4F89-8146-BBDC1BC7E2A9}" type="sibTrans" cxnId="{B33CF22F-632F-4C50-A338-8FF69C7C52D5}">
      <dgm:prSet/>
      <dgm:spPr/>
    </dgm:pt>
    <dgm:pt modelId="{26115B47-760B-4ADB-B8A9-9E616D4730B7}">
      <dgm:prSet custT="1"/>
      <dgm:spPr/>
      <dgm:t>
        <a:bodyPr/>
        <a:lstStyle/>
        <a:p>
          <a:r>
            <a:rPr lang="hr-HR" sz="2400" dirty="0"/>
            <a:t>Dužnost odaziva u rat na poziv sultana</a:t>
          </a:r>
          <a:endParaRPr lang="en-US" sz="2400" dirty="0"/>
        </a:p>
      </dgm:t>
    </dgm:pt>
    <dgm:pt modelId="{1BCBC720-624C-4DD0-8BE7-8F1C76CAC5C0}" type="parTrans" cxnId="{4D80722A-BCDD-42E2-A142-01084A1E1FE7}">
      <dgm:prSet/>
      <dgm:spPr/>
    </dgm:pt>
    <dgm:pt modelId="{648F26C9-F47D-4E7B-87D3-317D209B4094}" type="sibTrans" cxnId="{4D80722A-BCDD-42E2-A142-01084A1E1FE7}">
      <dgm:prSet/>
      <dgm:spPr/>
    </dgm:pt>
    <dgm:pt modelId="{FA77EAFC-E4FE-4C16-87F7-3676EA695C78}">
      <dgm:prSet custT="1"/>
      <dgm:spPr/>
      <dgm:t>
        <a:bodyPr/>
        <a:lstStyle/>
        <a:p>
          <a:r>
            <a:rPr lang="hr-HR" sz="2400" dirty="0"/>
            <a:t>Posjed se vraćao sultanu nakon smrti uživatelja posjeda</a:t>
          </a:r>
          <a:endParaRPr lang="en-US" sz="2400" dirty="0"/>
        </a:p>
      </dgm:t>
    </dgm:pt>
    <dgm:pt modelId="{C71B908E-4906-48D8-A513-5CBD661655E4}" type="parTrans" cxnId="{4BDFB67A-C1DB-45B1-8A01-F5C796FD4D2E}">
      <dgm:prSet/>
      <dgm:spPr/>
    </dgm:pt>
    <dgm:pt modelId="{A6C45A4C-7ECD-4297-8880-AF5AC45A00C0}" type="sibTrans" cxnId="{4BDFB67A-C1DB-45B1-8A01-F5C796FD4D2E}">
      <dgm:prSet/>
      <dgm:spPr/>
    </dgm:pt>
    <dgm:pt modelId="{025AB8AA-BE20-4DFD-9C89-24471A94EC31}" type="pres">
      <dgm:prSet presAssocID="{27A2D2D2-D1AC-4116-ABDD-F1EE7B48598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197C7D05-BDDD-4842-A331-25356A10FD65}" type="pres">
      <dgm:prSet presAssocID="{487BA98C-4833-4F15-B555-62262865B02D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96BA84F-FF7E-4A43-9D0B-C5F14EFF6810}" type="pres">
      <dgm:prSet presAssocID="{5C90C4A7-8CAB-4808-BAB0-AC02296B90C5}" presName="spacer" presStyleCnt="0"/>
      <dgm:spPr/>
    </dgm:pt>
    <dgm:pt modelId="{7222157A-5ABD-4DD7-A46E-B24F144CB568}" type="pres">
      <dgm:prSet presAssocID="{555ABA23-34F3-44E9-85CC-FCE051E38C96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8055271-A5F2-4E0F-B23F-CDE2CA54B19B}" type="pres">
      <dgm:prSet presAssocID="{F0BFAA29-EC7E-4F89-8146-BBDC1BC7E2A9}" presName="spacer" presStyleCnt="0"/>
      <dgm:spPr/>
    </dgm:pt>
    <dgm:pt modelId="{C8B93472-F88F-4C3C-8FD0-318BC5DBC493}" type="pres">
      <dgm:prSet presAssocID="{26115B47-760B-4ADB-B8A9-9E616D4730B7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FBBE8C0-9B6A-4949-A98D-17A6ABA63ACC}" type="pres">
      <dgm:prSet presAssocID="{648F26C9-F47D-4E7B-87D3-317D209B4094}" presName="spacer" presStyleCnt="0"/>
      <dgm:spPr/>
    </dgm:pt>
    <dgm:pt modelId="{B3AB2A3C-2CEA-4535-90E9-49F8CF12AB5C}" type="pres">
      <dgm:prSet presAssocID="{43AEA8DA-DA1E-47C6-A309-55F6603BB4B7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6C126C0-B803-448B-85FA-5929785AE307}" type="pres">
      <dgm:prSet presAssocID="{C9CF56F2-C5BB-4A0A-970D-1B14D1AD0296}" presName="spacer" presStyleCnt="0"/>
      <dgm:spPr/>
    </dgm:pt>
    <dgm:pt modelId="{D5BCCD3E-2FCD-4BA4-A2F3-C7BC54FD0BB0}" type="pres">
      <dgm:prSet presAssocID="{FA77EAFC-E4FE-4C16-87F7-3676EA695C78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B5B5F511-BEE0-4050-AF0D-6A91050886D3}" type="presOf" srcId="{43AEA8DA-DA1E-47C6-A309-55F6603BB4B7}" destId="{B3AB2A3C-2CEA-4535-90E9-49F8CF12AB5C}" srcOrd="0" destOrd="0" presId="urn:microsoft.com/office/officeart/2005/8/layout/vList2"/>
    <dgm:cxn modelId="{35D959C0-CD7C-45FC-8B8D-AA91940212FA}" srcId="{27A2D2D2-D1AC-4116-ABDD-F1EE7B485988}" destId="{487BA98C-4833-4F15-B555-62262865B02D}" srcOrd="0" destOrd="0" parTransId="{009A2986-F8EC-4338-8783-139560D9C522}" sibTransId="{5C90C4A7-8CAB-4808-BAB0-AC02296B90C5}"/>
    <dgm:cxn modelId="{4D80722A-BCDD-42E2-A142-01084A1E1FE7}" srcId="{27A2D2D2-D1AC-4116-ABDD-F1EE7B485988}" destId="{26115B47-760B-4ADB-B8A9-9E616D4730B7}" srcOrd="2" destOrd="0" parTransId="{1BCBC720-624C-4DD0-8BE7-8F1C76CAC5C0}" sibTransId="{648F26C9-F47D-4E7B-87D3-317D209B4094}"/>
    <dgm:cxn modelId="{A0DC32C9-B750-44E8-AB7C-3CE9C9E2EFCB}" type="presOf" srcId="{487BA98C-4833-4F15-B555-62262865B02D}" destId="{197C7D05-BDDD-4842-A331-25356A10FD65}" srcOrd="0" destOrd="0" presId="urn:microsoft.com/office/officeart/2005/8/layout/vList2"/>
    <dgm:cxn modelId="{B33CF22F-632F-4C50-A338-8FF69C7C52D5}" srcId="{27A2D2D2-D1AC-4116-ABDD-F1EE7B485988}" destId="{555ABA23-34F3-44E9-85CC-FCE051E38C96}" srcOrd="1" destOrd="0" parTransId="{10D67D33-25A0-4268-B2BE-4DB4F20633F7}" sibTransId="{F0BFAA29-EC7E-4F89-8146-BBDC1BC7E2A9}"/>
    <dgm:cxn modelId="{1EEF3176-ABEB-44E5-8567-A2A762166644}" type="presOf" srcId="{555ABA23-34F3-44E9-85CC-FCE051E38C96}" destId="{7222157A-5ABD-4DD7-A46E-B24F144CB568}" srcOrd="0" destOrd="0" presId="urn:microsoft.com/office/officeart/2005/8/layout/vList2"/>
    <dgm:cxn modelId="{4BDFB67A-C1DB-45B1-8A01-F5C796FD4D2E}" srcId="{27A2D2D2-D1AC-4116-ABDD-F1EE7B485988}" destId="{FA77EAFC-E4FE-4C16-87F7-3676EA695C78}" srcOrd="4" destOrd="0" parTransId="{C71B908E-4906-48D8-A513-5CBD661655E4}" sibTransId="{A6C45A4C-7ECD-4297-8880-AF5AC45A00C0}"/>
    <dgm:cxn modelId="{2830B06D-54CD-4970-8E95-8F1E53AF7A64}" type="presOf" srcId="{26115B47-760B-4ADB-B8A9-9E616D4730B7}" destId="{C8B93472-F88F-4C3C-8FD0-318BC5DBC493}" srcOrd="0" destOrd="0" presId="urn:microsoft.com/office/officeart/2005/8/layout/vList2"/>
    <dgm:cxn modelId="{B2B6A87E-76F1-4EC5-9488-8DC9C44F246F}" srcId="{27A2D2D2-D1AC-4116-ABDD-F1EE7B485988}" destId="{43AEA8DA-DA1E-47C6-A309-55F6603BB4B7}" srcOrd="3" destOrd="0" parTransId="{8187527B-465B-4DDC-8B7E-71DBE6CED9BE}" sibTransId="{C9CF56F2-C5BB-4A0A-970D-1B14D1AD0296}"/>
    <dgm:cxn modelId="{7F655DA1-2432-47BE-AFF5-87B354B5E9C4}" type="presOf" srcId="{FA77EAFC-E4FE-4C16-87F7-3676EA695C78}" destId="{D5BCCD3E-2FCD-4BA4-A2F3-C7BC54FD0BB0}" srcOrd="0" destOrd="0" presId="urn:microsoft.com/office/officeart/2005/8/layout/vList2"/>
    <dgm:cxn modelId="{DB1E4ECC-0DF0-49DB-A8A5-B1E769755F70}" type="presOf" srcId="{27A2D2D2-D1AC-4116-ABDD-F1EE7B485988}" destId="{025AB8AA-BE20-4DFD-9C89-24471A94EC31}" srcOrd="0" destOrd="0" presId="urn:microsoft.com/office/officeart/2005/8/layout/vList2"/>
    <dgm:cxn modelId="{368148C1-4AF1-4C9B-B744-FDAF7A4FE712}" type="presParOf" srcId="{025AB8AA-BE20-4DFD-9C89-24471A94EC31}" destId="{197C7D05-BDDD-4842-A331-25356A10FD65}" srcOrd="0" destOrd="0" presId="urn:microsoft.com/office/officeart/2005/8/layout/vList2"/>
    <dgm:cxn modelId="{9C0C2F15-545A-434A-9061-DDA9608AF821}" type="presParOf" srcId="{025AB8AA-BE20-4DFD-9C89-24471A94EC31}" destId="{B96BA84F-FF7E-4A43-9D0B-C5F14EFF6810}" srcOrd="1" destOrd="0" presId="urn:microsoft.com/office/officeart/2005/8/layout/vList2"/>
    <dgm:cxn modelId="{C961AD17-23B3-4FFB-84A5-714E25226F6F}" type="presParOf" srcId="{025AB8AA-BE20-4DFD-9C89-24471A94EC31}" destId="{7222157A-5ABD-4DD7-A46E-B24F144CB568}" srcOrd="2" destOrd="0" presId="urn:microsoft.com/office/officeart/2005/8/layout/vList2"/>
    <dgm:cxn modelId="{BD44FFB3-A5C3-42B0-BA90-6485B58568EA}" type="presParOf" srcId="{025AB8AA-BE20-4DFD-9C89-24471A94EC31}" destId="{F8055271-A5F2-4E0F-B23F-CDE2CA54B19B}" srcOrd="3" destOrd="0" presId="urn:microsoft.com/office/officeart/2005/8/layout/vList2"/>
    <dgm:cxn modelId="{767B9439-022B-40AC-B2B2-6C976FAAB94F}" type="presParOf" srcId="{025AB8AA-BE20-4DFD-9C89-24471A94EC31}" destId="{C8B93472-F88F-4C3C-8FD0-318BC5DBC493}" srcOrd="4" destOrd="0" presId="urn:microsoft.com/office/officeart/2005/8/layout/vList2"/>
    <dgm:cxn modelId="{15AAFE5C-B356-47F0-91C2-822140DB3C43}" type="presParOf" srcId="{025AB8AA-BE20-4DFD-9C89-24471A94EC31}" destId="{4FBBE8C0-9B6A-4949-A98D-17A6ABA63ACC}" srcOrd="5" destOrd="0" presId="urn:microsoft.com/office/officeart/2005/8/layout/vList2"/>
    <dgm:cxn modelId="{432E81BB-CAE5-4602-A0F3-7743CFDC9EF0}" type="presParOf" srcId="{025AB8AA-BE20-4DFD-9C89-24471A94EC31}" destId="{B3AB2A3C-2CEA-4535-90E9-49F8CF12AB5C}" srcOrd="6" destOrd="0" presId="urn:microsoft.com/office/officeart/2005/8/layout/vList2"/>
    <dgm:cxn modelId="{6E74A62E-E395-4908-B2A1-C9389CB2FB28}" type="presParOf" srcId="{025AB8AA-BE20-4DFD-9C89-24471A94EC31}" destId="{06C126C0-B803-448B-85FA-5929785AE307}" srcOrd="7" destOrd="0" presId="urn:microsoft.com/office/officeart/2005/8/layout/vList2"/>
    <dgm:cxn modelId="{D369839A-EFCF-44A0-A108-6FE740CFBE41}" type="presParOf" srcId="{025AB8AA-BE20-4DFD-9C89-24471A94EC31}" destId="{D5BCCD3E-2FCD-4BA4-A2F3-C7BC54FD0BB0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F6E9E80-7DB2-4462-BE41-D5FFACA85A20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B761547-9A23-443F-BB3A-53C8C090C2DC}">
      <dgm:prSet custT="1"/>
      <dgm:spPr/>
      <dgm:t>
        <a:bodyPr/>
        <a:lstStyle/>
        <a:p>
          <a:r>
            <a:rPr lang="hr-HR" sz="2400" dirty="0"/>
            <a:t>Dobro organizirana i disciplinirana vojska</a:t>
          </a:r>
          <a:endParaRPr lang="en-US" sz="2400" dirty="0"/>
        </a:p>
      </dgm:t>
    </dgm:pt>
    <dgm:pt modelId="{EAF66DB1-0C22-4E99-89F9-D7F1368A655F}" type="parTrans" cxnId="{9320D195-3ABF-4CCB-9C55-0186417D185B}">
      <dgm:prSet/>
      <dgm:spPr/>
      <dgm:t>
        <a:bodyPr/>
        <a:lstStyle/>
        <a:p>
          <a:endParaRPr lang="en-US"/>
        </a:p>
      </dgm:t>
    </dgm:pt>
    <dgm:pt modelId="{895D158E-4115-47C1-9EFE-A622CFE8CEA3}" type="sibTrans" cxnId="{9320D195-3ABF-4CCB-9C55-0186417D185B}">
      <dgm:prSet/>
      <dgm:spPr/>
      <dgm:t>
        <a:bodyPr/>
        <a:lstStyle/>
        <a:p>
          <a:endParaRPr lang="en-US"/>
        </a:p>
      </dgm:t>
    </dgm:pt>
    <dgm:pt modelId="{B3A3813F-ACA5-433D-A170-7A0E25E00E11}">
      <dgm:prSet custT="1"/>
      <dgm:spPr/>
      <dgm:t>
        <a:bodyPr/>
        <a:lstStyle/>
        <a:p>
          <a:r>
            <a:rPr lang="hr-HR" sz="2400" dirty="0"/>
            <a:t>Spahije – teško konjaništvo</a:t>
          </a:r>
          <a:endParaRPr lang="en-US" sz="2400" dirty="0"/>
        </a:p>
      </dgm:t>
    </dgm:pt>
    <dgm:pt modelId="{8F112E21-69B5-4DBA-95FA-EA993693D5E7}" type="parTrans" cxnId="{C3D80AF5-17E0-4443-9171-99D36BCB370B}">
      <dgm:prSet/>
      <dgm:spPr/>
    </dgm:pt>
    <dgm:pt modelId="{107E3717-B9CC-4D67-A906-4F90ED8BFE5E}" type="sibTrans" cxnId="{C3D80AF5-17E0-4443-9171-99D36BCB370B}">
      <dgm:prSet/>
      <dgm:spPr/>
    </dgm:pt>
    <dgm:pt modelId="{A698312B-03FD-4909-9B12-D244432FDB24}">
      <dgm:prSet custT="1"/>
      <dgm:spPr/>
      <dgm:t>
        <a:bodyPr/>
        <a:lstStyle/>
        <a:p>
          <a:r>
            <a:rPr lang="hr-HR" sz="2400" dirty="0"/>
            <a:t>Janjičari – pješačke postrojbe, udarna moć osmanlijske vojske</a:t>
          </a:r>
          <a:endParaRPr lang="en-US" sz="2400" dirty="0"/>
        </a:p>
      </dgm:t>
    </dgm:pt>
    <dgm:pt modelId="{41098CF5-6626-4B31-A738-6F71E9EECA0C}" type="parTrans" cxnId="{6F41CFAD-DDC9-4ABD-BC3A-AB516B6860F3}">
      <dgm:prSet/>
      <dgm:spPr/>
    </dgm:pt>
    <dgm:pt modelId="{1383C5E2-0039-4A53-BCD4-711059A636B1}" type="sibTrans" cxnId="{6F41CFAD-DDC9-4ABD-BC3A-AB516B6860F3}">
      <dgm:prSet/>
      <dgm:spPr/>
    </dgm:pt>
    <dgm:pt modelId="{03305291-5AA4-4458-96FB-FED45D9D4904}">
      <dgm:prSet custT="1"/>
      <dgm:spPr/>
      <dgm:t>
        <a:bodyPr/>
        <a:lstStyle/>
        <a:p>
          <a:r>
            <a:rPr lang="hr-HR" sz="2400" dirty="0"/>
            <a:t>Danak u krvi – popunjavanje janjičarskih postrojbi</a:t>
          </a:r>
          <a:endParaRPr lang="en-US" sz="2400" dirty="0"/>
        </a:p>
      </dgm:t>
    </dgm:pt>
    <dgm:pt modelId="{BC2EFD0B-C97C-416B-AF9E-59E6BB4B3FA9}" type="parTrans" cxnId="{D26B79AE-C4E3-481A-AAB9-38919B338CD8}">
      <dgm:prSet/>
      <dgm:spPr/>
    </dgm:pt>
    <dgm:pt modelId="{93DD2F73-67A9-4E87-9929-8CB3EEC7E80E}" type="sibTrans" cxnId="{D26B79AE-C4E3-481A-AAB9-38919B338CD8}">
      <dgm:prSet/>
      <dgm:spPr/>
    </dgm:pt>
    <dgm:pt modelId="{4E62A185-2A41-432C-B00D-0D0417998B1F}">
      <dgm:prSet custT="1"/>
      <dgm:spPr/>
      <dgm:t>
        <a:bodyPr/>
        <a:lstStyle/>
        <a:p>
          <a:r>
            <a:rPr lang="hr-HR" sz="2400" dirty="0"/>
            <a:t>Otimanje zdrave kršćanske djece u dobi od 10 do 15 godina</a:t>
          </a:r>
          <a:endParaRPr lang="en-US" sz="2400" dirty="0"/>
        </a:p>
      </dgm:t>
    </dgm:pt>
    <dgm:pt modelId="{7DB158A2-FE47-473E-82DB-FF673EA23058}" type="parTrans" cxnId="{2DE290BC-58EA-413F-B673-5C7125166AF8}">
      <dgm:prSet/>
      <dgm:spPr/>
    </dgm:pt>
    <dgm:pt modelId="{B6491BEE-3F39-4690-A589-3ABDBE872B30}" type="sibTrans" cxnId="{2DE290BC-58EA-413F-B673-5C7125166AF8}">
      <dgm:prSet/>
      <dgm:spPr/>
    </dgm:pt>
    <dgm:pt modelId="{033B2FDF-110C-403A-97FD-3FA2F0CD9044}" type="pres">
      <dgm:prSet presAssocID="{DF6E9E80-7DB2-4462-BE41-D5FFACA85A2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298FF517-4766-4A54-9163-3CEC5AC02C95}" type="pres">
      <dgm:prSet presAssocID="{7B761547-9A23-443F-BB3A-53C8C090C2DC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46DBC6F-0B9C-4057-9652-9FB6AEC3ED3B}" type="pres">
      <dgm:prSet presAssocID="{895D158E-4115-47C1-9EFE-A622CFE8CEA3}" presName="spacer" presStyleCnt="0"/>
      <dgm:spPr/>
    </dgm:pt>
    <dgm:pt modelId="{8E94F2D1-9D22-4572-B819-C8506B1F98D2}" type="pres">
      <dgm:prSet presAssocID="{B3A3813F-ACA5-433D-A170-7A0E25E00E11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9DEF1FA-B23E-48B7-95EF-2D97DDC2ABD7}" type="pres">
      <dgm:prSet presAssocID="{107E3717-B9CC-4D67-A906-4F90ED8BFE5E}" presName="spacer" presStyleCnt="0"/>
      <dgm:spPr/>
    </dgm:pt>
    <dgm:pt modelId="{6AB45978-EBDC-471F-BBE1-209D34B68C9D}" type="pres">
      <dgm:prSet presAssocID="{A698312B-03FD-4909-9B12-D244432FDB24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FF3E43C-CEB8-4C32-BED4-E32AD497C62D}" type="pres">
      <dgm:prSet presAssocID="{1383C5E2-0039-4A53-BCD4-711059A636B1}" presName="spacer" presStyleCnt="0"/>
      <dgm:spPr/>
    </dgm:pt>
    <dgm:pt modelId="{14BE3A4B-8CD5-4ACF-81E7-03C60E46DAB7}" type="pres">
      <dgm:prSet presAssocID="{03305291-5AA4-4458-96FB-FED45D9D4904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09C9E61-B168-4559-B013-2FDCCC8CE903}" type="pres">
      <dgm:prSet presAssocID="{93DD2F73-67A9-4E87-9929-8CB3EEC7E80E}" presName="spacer" presStyleCnt="0"/>
      <dgm:spPr/>
    </dgm:pt>
    <dgm:pt modelId="{D6A436F2-074D-4007-ACB4-9344BCD91849}" type="pres">
      <dgm:prSet presAssocID="{4E62A185-2A41-432C-B00D-0D0417998B1F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2C0D40A3-83D6-49FF-9FD4-7AC35CBB835B}" type="presOf" srcId="{7B761547-9A23-443F-BB3A-53C8C090C2DC}" destId="{298FF517-4766-4A54-9163-3CEC5AC02C95}" srcOrd="0" destOrd="0" presId="urn:microsoft.com/office/officeart/2005/8/layout/vList2"/>
    <dgm:cxn modelId="{2DE290BC-58EA-413F-B673-5C7125166AF8}" srcId="{DF6E9E80-7DB2-4462-BE41-D5FFACA85A20}" destId="{4E62A185-2A41-432C-B00D-0D0417998B1F}" srcOrd="4" destOrd="0" parTransId="{7DB158A2-FE47-473E-82DB-FF673EA23058}" sibTransId="{B6491BEE-3F39-4690-A589-3ABDBE872B30}"/>
    <dgm:cxn modelId="{6F41CFAD-DDC9-4ABD-BC3A-AB516B6860F3}" srcId="{DF6E9E80-7DB2-4462-BE41-D5FFACA85A20}" destId="{A698312B-03FD-4909-9B12-D244432FDB24}" srcOrd="2" destOrd="0" parTransId="{41098CF5-6626-4B31-A738-6F71E9EECA0C}" sibTransId="{1383C5E2-0039-4A53-BCD4-711059A636B1}"/>
    <dgm:cxn modelId="{C3D80AF5-17E0-4443-9171-99D36BCB370B}" srcId="{DF6E9E80-7DB2-4462-BE41-D5FFACA85A20}" destId="{B3A3813F-ACA5-433D-A170-7A0E25E00E11}" srcOrd="1" destOrd="0" parTransId="{8F112E21-69B5-4DBA-95FA-EA993693D5E7}" sibTransId="{107E3717-B9CC-4D67-A906-4F90ED8BFE5E}"/>
    <dgm:cxn modelId="{7A179E11-DF99-4127-9916-8DBBA169A3F7}" type="presOf" srcId="{DF6E9E80-7DB2-4462-BE41-D5FFACA85A20}" destId="{033B2FDF-110C-403A-97FD-3FA2F0CD9044}" srcOrd="0" destOrd="0" presId="urn:microsoft.com/office/officeart/2005/8/layout/vList2"/>
    <dgm:cxn modelId="{E2733B3C-02FD-4FD4-A8BD-72DA3C8CDDBB}" type="presOf" srcId="{B3A3813F-ACA5-433D-A170-7A0E25E00E11}" destId="{8E94F2D1-9D22-4572-B819-C8506B1F98D2}" srcOrd="0" destOrd="0" presId="urn:microsoft.com/office/officeart/2005/8/layout/vList2"/>
    <dgm:cxn modelId="{9DA394D5-938B-4CDB-8CEC-F89C12F9E14D}" type="presOf" srcId="{03305291-5AA4-4458-96FB-FED45D9D4904}" destId="{14BE3A4B-8CD5-4ACF-81E7-03C60E46DAB7}" srcOrd="0" destOrd="0" presId="urn:microsoft.com/office/officeart/2005/8/layout/vList2"/>
    <dgm:cxn modelId="{D26B79AE-C4E3-481A-AAB9-38919B338CD8}" srcId="{DF6E9E80-7DB2-4462-BE41-D5FFACA85A20}" destId="{03305291-5AA4-4458-96FB-FED45D9D4904}" srcOrd="3" destOrd="0" parTransId="{BC2EFD0B-C97C-416B-AF9E-59E6BB4B3FA9}" sibTransId="{93DD2F73-67A9-4E87-9929-8CB3EEC7E80E}"/>
    <dgm:cxn modelId="{9320D195-3ABF-4CCB-9C55-0186417D185B}" srcId="{DF6E9E80-7DB2-4462-BE41-D5FFACA85A20}" destId="{7B761547-9A23-443F-BB3A-53C8C090C2DC}" srcOrd="0" destOrd="0" parTransId="{EAF66DB1-0C22-4E99-89F9-D7F1368A655F}" sibTransId="{895D158E-4115-47C1-9EFE-A622CFE8CEA3}"/>
    <dgm:cxn modelId="{0677EB98-3563-402F-9D95-25EDF4ED72E1}" type="presOf" srcId="{A698312B-03FD-4909-9B12-D244432FDB24}" destId="{6AB45978-EBDC-471F-BBE1-209D34B68C9D}" srcOrd="0" destOrd="0" presId="urn:microsoft.com/office/officeart/2005/8/layout/vList2"/>
    <dgm:cxn modelId="{F10689F8-4DE2-42B4-A511-9E9825F78CA4}" type="presOf" srcId="{4E62A185-2A41-432C-B00D-0D0417998B1F}" destId="{D6A436F2-074D-4007-ACB4-9344BCD91849}" srcOrd="0" destOrd="0" presId="urn:microsoft.com/office/officeart/2005/8/layout/vList2"/>
    <dgm:cxn modelId="{10EBABFA-F710-43BC-B0E8-A5B47E3371DA}" type="presParOf" srcId="{033B2FDF-110C-403A-97FD-3FA2F0CD9044}" destId="{298FF517-4766-4A54-9163-3CEC5AC02C95}" srcOrd="0" destOrd="0" presId="urn:microsoft.com/office/officeart/2005/8/layout/vList2"/>
    <dgm:cxn modelId="{D8285128-CC73-43C4-AF36-C50D36F3608B}" type="presParOf" srcId="{033B2FDF-110C-403A-97FD-3FA2F0CD9044}" destId="{446DBC6F-0B9C-4057-9652-9FB6AEC3ED3B}" srcOrd="1" destOrd="0" presId="urn:microsoft.com/office/officeart/2005/8/layout/vList2"/>
    <dgm:cxn modelId="{39D00A4A-BB60-4993-B6BC-BA251CB0CFE9}" type="presParOf" srcId="{033B2FDF-110C-403A-97FD-3FA2F0CD9044}" destId="{8E94F2D1-9D22-4572-B819-C8506B1F98D2}" srcOrd="2" destOrd="0" presId="urn:microsoft.com/office/officeart/2005/8/layout/vList2"/>
    <dgm:cxn modelId="{BE1AF0AE-799E-46D6-A7EA-972E749F0B25}" type="presParOf" srcId="{033B2FDF-110C-403A-97FD-3FA2F0CD9044}" destId="{89DEF1FA-B23E-48B7-95EF-2D97DDC2ABD7}" srcOrd="3" destOrd="0" presId="urn:microsoft.com/office/officeart/2005/8/layout/vList2"/>
    <dgm:cxn modelId="{0554F93C-218F-4B70-B908-871243C821E8}" type="presParOf" srcId="{033B2FDF-110C-403A-97FD-3FA2F0CD9044}" destId="{6AB45978-EBDC-471F-BBE1-209D34B68C9D}" srcOrd="4" destOrd="0" presId="urn:microsoft.com/office/officeart/2005/8/layout/vList2"/>
    <dgm:cxn modelId="{FFD8ECFC-94B5-4A3E-B8BD-A73F584D583E}" type="presParOf" srcId="{033B2FDF-110C-403A-97FD-3FA2F0CD9044}" destId="{1FF3E43C-CEB8-4C32-BED4-E32AD497C62D}" srcOrd="5" destOrd="0" presId="urn:microsoft.com/office/officeart/2005/8/layout/vList2"/>
    <dgm:cxn modelId="{5259B772-2021-4A10-A6AD-62422C2DC7EB}" type="presParOf" srcId="{033B2FDF-110C-403A-97FD-3FA2F0CD9044}" destId="{14BE3A4B-8CD5-4ACF-81E7-03C60E46DAB7}" srcOrd="6" destOrd="0" presId="urn:microsoft.com/office/officeart/2005/8/layout/vList2"/>
    <dgm:cxn modelId="{A218C9AF-A8D3-48EF-8387-9B587ECE091B}" type="presParOf" srcId="{033B2FDF-110C-403A-97FD-3FA2F0CD9044}" destId="{E09C9E61-B168-4559-B013-2FDCCC8CE903}" srcOrd="7" destOrd="0" presId="urn:microsoft.com/office/officeart/2005/8/layout/vList2"/>
    <dgm:cxn modelId="{27723736-E713-483E-93B6-587AB8B6E66C}" type="presParOf" srcId="{033B2FDF-110C-403A-97FD-3FA2F0CD9044}" destId="{D6A436F2-074D-4007-ACB4-9344BCD91849}" srcOrd="8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B2575E1-B73E-4E21-866B-82D9777B7430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998E248-54BD-48D6-89A0-BDFFE5FCF33A}">
      <dgm:prSet custT="1"/>
      <dgm:spPr/>
      <dgm:t>
        <a:bodyPr/>
        <a:lstStyle/>
        <a:p>
          <a:r>
            <a:rPr lang="hr-HR" sz="2400" dirty="0"/>
            <a:t>Postojanje neredovitih postrojbi </a:t>
          </a:r>
          <a:endParaRPr lang="en-US" sz="2400" dirty="0"/>
        </a:p>
      </dgm:t>
    </dgm:pt>
    <dgm:pt modelId="{F8ED6DC0-380F-4178-8085-69D550CC3052}" type="parTrans" cxnId="{0622CA4E-9409-4D5D-990D-C05352882B1C}">
      <dgm:prSet/>
      <dgm:spPr/>
      <dgm:t>
        <a:bodyPr/>
        <a:lstStyle/>
        <a:p>
          <a:endParaRPr lang="en-US"/>
        </a:p>
      </dgm:t>
    </dgm:pt>
    <dgm:pt modelId="{A3232AD4-CA85-4BC0-A88D-425E35E28C37}" type="sibTrans" cxnId="{0622CA4E-9409-4D5D-990D-C05352882B1C}">
      <dgm:prSet/>
      <dgm:spPr/>
      <dgm:t>
        <a:bodyPr/>
        <a:lstStyle/>
        <a:p>
          <a:endParaRPr lang="en-US"/>
        </a:p>
      </dgm:t>
    </dgm:pt>
    <dgm:pt modelId="{714A0451-0C23-4666-8AD9-15124DC6B905}">
      <dgm:prSet custT="1"/>
      <dgm:spPr/>
      <dgm:t>
        <a:bodyPr/>
        <a:lstStyle/>
        <a:p>
          <a:r>
            <a:rPr lang="hr-HR" sz="2400" dirty="0" err="1"/>
            <a:t>Akindžije</a:t>
          </a:r>
          <a:r>
            <a:rPr lang="hr-HR" sz="2400" dirty="0"/>
            <a:t> – lako naoružani konjanici, jurišnici</a:t>
          </a:r>
          <a:endParaRPr lang="en-US" sz="2400" dirty="0"/>
        </a:p>
      </dgm:t>
    </dgm:pt>
    <dgm:pt modelId="{628E8489-85ED-425B-BC6B-6E447A0E79E0}" type="parTrans" cxnId="{1C5BA678-9142-4D69-B13C-9FADA0C33410}">
      <dgm:prSet/>
      <dgm:spPr/>
      <dgm:t>
        <a:bodyPr/>
        <a:lstStyle/>
        <a:p>
          <a:endParaRPr lang="hr-HR"/>
        </a:p>
      </dgm:t>
    </dgm:pt>
    <dgm:pt modelId="{210E313C-3303-4035-88E0-8A542D09631E}" type="sibTrans" cxnId="{1C5BA678-9142-4D69-B13C-9FADA0C33410}">
      <dgm:prSet/>
      <dgm:spPr/>
      <dgm:t>
        <a:bodyPr/>
        <a:lstStyle/>
        <a:p>
          <a:endParaRPr lang="hr-HR"/>
        </a:p>
      </dgm:t>
    </dgm:pt>
    <dgm:pt modelId="{CE7A2410-1255-4602-BFDA-AC81E824E7B0}">
      <dgm:prSet custT="1"/>
      <dgm:spPr/>
      <dgm:t>
        <a:bodyPr/>
        <a:lstStyle/>
        <a:p>
          <a:r>
            <a:rPr lang="hr-HR" sz="2400" dirty="0"/>
            <a:t>Zadaća uznemiravanje i pljačkanje neprijatelja</a:t>
          </a:r>
          <a:endParaRPr lang="en-US" sz="2400" dirty="0"/>
        </a:p>
      </dgm:t>
    </dgm:pt>
    <dgm:pt modelId="{9D34842D-9F48-4221-B03C-1B49C304471B}" type="parTrans" cxnId="{AB65571F-8E0A-4C67-A27C-96665723FED7}">
      <dgm:prSet/>
      <dgm:spPr/>
      <dgm:t>
        <a:bodyPr/>
        <a:lstStyle/>
        <a:p>
          <a:endParaRPr lang="hr-HR"/>
        </a:p>
      </dgm:t>
    </dgm:pt>
    <dgm:pt modelId="{04D834F5-BEF2-4D85-978D-3F0909D602E0}" type="sibTrans" cxnId="{AB65571F-8E0A-4C67-A27C-96665723FED7}">
      <dgm:prSet/>
      <dgm:spPr/>
      <dgm:t>
        <a:bodyPr/>
        <a:lstStyle/>
        <a:p>
          <a:endParaRPr lang="hr-HR"/>
        </a:p>
      </dgm:t>
    </dgm:pt>
    <dgm:pt modelId="{B2E1975E-D309-4353-AFBD-6F699F18E219}">
      <dgm:prSet custT="1"/>
      <dgm:spPr/>
      <dgm:t>
        <a:bodyPr/>
        <a:lstStyle/>
        <a:p>
          <a:r>
            <a:rPr lang="hr-HR" sz="2400" dirty="0"/>
            <a:t>Prihod ostvarivali ratnim plijenom</a:t>
          </a:r>
          <a:endParaRPr lang="en-US" sz="2400" dirty="0"/>
        </a:p>
      </dgm:t>
    </dgm:pt>
    <dgm:pt modelId="{D3A05B7D-B11E-45EC-8E25-16368306DB2F}" type="parTrans" cxnId="{167D3090-EEA6-4DB7-B5F6-9AEDAB61A21D}">
      <dgm:prSet/>
      <dgm:spPr/>
      <dgm:t>
        <a:bodyPr/>
        <a:lstStyle/>
        <a:p>
          <a:endParaRPr lang="hr-HR"/>
        </a:p>
      </dgm:t>
    </dgm:pt>
    <dgm:pt modelId="{7C19EC82-2022-48F4-BFAC-C3E7A73D2416}" type="sibTrans" cxnId="{167D3090-EEA6-4DB7-B5F6-9AEDAB61A21D}">
      <dgm:prSet/>
      <dgm:spPr/>
      <dgm:t>
        <a:bodyPr/>
        <a:lstStyle/>
        <a:p>
          <a:endParaRPr lang="hr-HR"/>
        </a:p>
      </dgm:t>
    </dgm:pt>
    <dgm:pt modelId="{90A02836-943D-4919-8C75-C619DA64F526}" type="pres">
      <dgm:prSet presAssocID="{CB2575E1-B73E-4E21-866B-82D9777B743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B2E7A1BF-1CAA-4159-A978-4E78D71D0718}" type="pres">
      <dgm:prSet presAssocID="{B998E248-54BD-48D6-89A0-BDFFE5FCF33A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AEF1674-101B-4374-A554-DB999BB7167D}" type="pres">
      <dgm:prSet presAssocID="{A3232AD4-CA85-4BC0-A88D-425E35E28C37}" presName="spacer" presStyleCnt="0"/>
      <dgm:spPr/>
    </dgm:pt>
    <dgm:pt modelId="{EB59EDCD-73ED-48EA-ADA7-626C04868367}" type="pres">
      <dgm:prSet presAssocID="{714A0451-0C23-4666-8AD9-15124DC6B905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5E07F62-CB6E-4084-9FEF-E4ECDA810FCF}" type="pres">
      <dgm:prSet presAssocID="{210E313C-3303-4035-88E0-8A542D09631E}" presName="spacer" presStyleCnt="0"/>
      <dgm:spPr/>
    </dgm:pt>
    <dgm:pt modelId="{66B5A7BF-E5FD-44E6-944B-61DB4A066D06}" type="pres">
      <dgm:prSet presAssocID="{CE7A2410-1255-4602-BFDA-AC81E824E7B0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3E119ED-FD29-4892-A375-86569BB3796D}" type="pres">
      <dgm:prSet presAssocID="{04D834F5-BEF2-4D85-978D-3F0909D602E0}" presName="spacer" presStyleCnt="0"/>
      <dgm:spPr/>
    </dgm:pt>
    <dgm:pt modelId="{C1B57AC8-A1D7-4A41-B9C3-F29647A411A7}" type="pres">
      <dgm:prSet presAssocID="{B2E1975E-D309-4353-AFBD-6F699F18E219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0622CA4E-9409-4D5D-990D-C05352882B1C}" srcId="{CB2575E1-B73E-4E21-866B-82D9777B7430}" destId="{B998E248-54BD-48D6-89A0-BDFFE5FCF33A}" srcOrd="0" destOrd="0" parTransId="{F8ED6DC0-380F-4178-8085-69D550CC3052}" sibTransId="{A3232AD4-CA85-4BC0-A88D-425E35E28C37}"/>
    <dgm:cxn modelId="{EDC79F1F-2AF8-449B-A484-0F51CD9939EF}" type="presOf" srcId="{CB2575E1-B73E-4E21-866B-82D9777B7430}" destId="{90A02836-943D-4919-8C75-C619DA64F526}" srcOrd="0" destOrd="0" presId="urn:microsoft.com/office/officeart/2005/8/layout/vList2"/>
    <dgm:cxn modelId="{F92C0712-5BCB-4A73-86A9-99F57C27F96F}" type="presOf" srcId="{CE7A2410-1255-4602-BFDA-AC81E824E7B0}" destId="{66B5A7BF-E5FD-44E6-944B-61DB4A066D06}" srcOrd="0" destOrd="0" presId="urn:microsoft.com/office/officeart/2005/8/layout/vList2"/>
    <dgm:cxn modelId="{DA8DAE39-C6D5-4927-BD58-A85B59335B4D}" type="presOf" srcId="{B998E248-54BD-48D6-89A0-BDFFE5FCF33A}" destId="{B2E7A1BF-1CAA-4159-A978-4E78D71D0718}" srcOrd="0" destOrd="0" presId="urn:microsoft.com/office/officeart/2005/8/layout/vList2"/>
    <dgm:cxn modelId="{167D3090-EEA6-4DB7-B5F6-9AEDAB61A21D}" srcId="{CB2575E1-B73E-4E21-866B-82D9777B7430}" destId="{B2E1975E-D309-4353-AFBD-6F699F18E219}" srcOrd="3" destOrd="0" parTransId="{D3A05B7D-B11E-45EC-8E25-16368306DB2F}" sibTransId="{7C19EC82-2022-48F4-BFAC-C3E7A73D2416}"/>
    <dgm:cxn modelId="{1C5BA678-9142-4D69-B13C-9FADA0C33410}" srcId="{CB2575E1-B73E-4E21-866B-82D9777B7430}" destId="{714A0451-0C23-4666-8AD9-15124DC6B905}" srcOrd="1" destOrd="0" parTransId="{628E8489-85ED-425B-BC6B-6E447A0E79E0}" sibTransId="{210E313C-3303-4035-88E0-8A542D09631E}"/>
    <dgm:cxn modelId="{F503C1AC-FF2B-4709-8355-AB473BA64BAA}" type="presOf" srcId="{B2E1975E-D309-4353-AFBD-6F699F18E219}" destId="{C1B57AC8-A1D7-4A41-B9C3-F29647A411A7}" srcOrd="0" destOrd="0" presId="urn:microsoft.com/office/officeart/2005/8/layout/vList2"/>
    <dgm:cxn modelId="{C988EA58-41AA-40F0-B119-F9F2385E3179}" type="presOf" srcId="{714A0451-0C23-4666-8AD9-15124DC6B905}" destId="{EB59EDCD-73ED-48EA-ADA7-626C04868367}" srcOrd="0" destOrd="0" presId="urn:microsoft.com/office/officeart/2005/8/layout/vList2"/>
    <dgm:cxn modelId="{AB65571F-8E0A-4C67-A27C-96665723FED7}" srcId="{CB2575E1-B73E-4E21-866B-82D9777B7430}" destId="{CE7A2410-1255-4602-BFDA-AC81E824E7B0}" srcOrd="2" destOrd="0" parTransId="{9D34842D-9F48-4221-B03C-1B49C304471B}" sibTransId="{04D834F5-BEF2-4D85-978D-3F0909D602E0}"/>
    <dgm:cxn modelId="{95208468-26CE-4F48-A7C8-ED2C1C455C89}" type="presParOf" srcId="{90A02836-943D-4919-8C75-C619DA64F526}" destId="{B2E7A1BF-1CAA-4159-A978-4E78D71D0718}" srcOrd="0" destOrd="0" presId="urn:microsoft.com/office/officeart/2005/8/layout/vList2"/>
    <dgm:cxn modelId="{63053F0D-38A9-4FE5-B8D0-7DFE763CB279}" type="presParOf" srcId="{90A02836-943D-4919-8C75-C619DA64F526}" destId="{0AEF1674-101B-4374-A554-DB999BB7167D}" srcOrd="1" destOrd="0" presId="urn:microsoft.com/office/officeart/2005/8/layout/vList2"/>
    <dgm:cxn modelId="{7DC15B2B-6703-491A-BF12-3263264B8B99}" type="presParOf" srcId="{90A02836-943D-4919-8C75-C619DA64F526}" destId="{EB59EDCD-73ED-48EA-ADA7-626C04868367}" srcOrd="2" destOrd="0" presId="urn:microsoft.com/office/officeart/2005/8/layout/vList2"/>
    <dgm:cxn modelId="{A2C8C2D4-6726-43BF-ABA2-1CF3E4E10918}" type="presParOf" srcId="{90A02836-943D-4919-8C75-C619DA64F526}" destId="{25E07F62-CB6E-4084-9FEF-E4ECDA810FCF}" srcOrd="3" destOrd="0" presId="urn:microsoft.com/office/officeart/2005/8/layout/vList2"/>
    <dgm:cxn modelId="{88D27BD9-CA6D-4FE1-8478-D2268AC48952}" type="presParOf" srcId="{90A02836-943D-4919-8C75-C619DA64F526}" destId="{66B5A7BF-E5FD-44E6-944B-61DB4A066D06}" srcOrd="4" destOrd="0" presId="urn:microsoft.com/office/officeart/2005/8/layout/vList2"/>
    <dgm:cxn modelId="{05A47BD2-8DD3-46A9-8AB8-2E1A1C8B2F20}" type="presParOf" srcId="{90A02836-943D-4919-8C75-C619DA64F526}" destId="{33E119ED-FD29-4892-A375-86569BB3796D}" srcOrd="5" destOrd="0" presId="urn:microsoft.com/office/officeart/2005/8/layout/vList2"/>
    <dgm:cxn modelId="{865083E8-02E5-4E9D-88F5-6B8BC3795C63}" type="presParOf" srcId="{90A02836-943D-4919-8C75-C619DA64F526}" destId="{C1B57AC8-A1D7-4A41-B9C3-F29647A411A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3EDE355-4354-4AC6-A2DF-1D063C8F6481}">
      <dsp:nvSpPr>
        <dsp:cNvPr id="0" name=""/>
        <dsp:cNvSpPr/>
      </dsp:nvSpPr>
      <dsp:spPr>
        <a:xfrm>
          <a:off x="0" y="1677"/>
          <a:ext cx="7037387" cy="108501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Osman potkraj XIII. st. ujedinio nekoliko turskih plemena u manju državicu na granicama Bizantskog Carstva</a:t>
          </a:r>
        </a:p>
      </dsp:txBody>
      <dsp:txXfrm>
        <a:off x="0" y="1677"/>
        <a:ext cx="7037387" cy="1085015"/>
      </dsp:txXfrm>
    </dsp:sp>
    <dsp:sp modelId="{5FBDE0C5-07DF-4BD5-9C1F-3758887C7FFF}">
      <dsp:nvSpPr>
        <dsp:cNvPr id="0" name=""/>
        <dsp:cNvSpPr/>
      </dsp:nvSpPr>
      <dsp:spPr>
        <a:xfrm>
          <a:off x="0" y="1098406"/>
          <a:ext cx="7037387" cy="1085015"/>
        </a:xfrm>
        <a:prstGeom prst="roundRect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Stvaranje Osmanskog Carstva</a:t>
          </a:r>
        </a:p>
      </dsp:txBody>
      <dsp:txXfrm>
        <a:off x="0" y="1098406"/>
        <a:ext cx="7037387" cy="1085015"/>
      </dsp:txXfrm>
    </dsp:sp>
    <dsp:sp modelId="{FBFC83D0-DD48-482D-B654-67E4156500B9}">
      <dsp:nvSpPr>
        <dsp:cNvPr id="0" name=""/>
        <dsp:cNvSpPr/>
      </dsp:nvSpPr>
      <dsp:spPr>
        <a:xfrm>
          <a:off x="0" y="2195135"/>
          <a:ext cx="7037387" cy="1085015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Na čelu države sultan – ima potpunu i neograničenu vlast</a:t>
          </a:r>
        </a:p>
      </dsp:txBody>
      <dsp:txXfrm>
        <a:off x="0" y="2195135"/>
        <a:ext cx="7037387" cy="1085015"/>
      </dsp:txXfrm>
    </dsp:sp>
    <dsp:sp modelId="{038F323E-A82A-44BC-81E3-FF1F80BF5877}">
      <dsp:nvSpPr>
        <dsp:cNvPr id="0" name=""/>
        <dsp:cNvSpPr/>
      </dsp:nvSpPr>
      <dsp:spPr>
        <a:xfrm>
          <a:off x="0" y="3291865"/>
          <a:ext cx="7037387" cy="1085015"/>
        </a:xfrm>
        <a:prstGeom prst="roundRect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Društvo podijeljeno na dva sloja – one koji su oslobođeni poreza i one koji plaćaju poreze (raja)</a:t>
          </a:r>
        </a:p>
      </dsp:txBody>
      <dsp:txXfrm>
        <a:off x="0" y="3291865"/>
        <a:ext cx="7037387" cy="1085015"/>
      </dsp:txXfrm>
    </dsp:sp>
    <dsp:sp modelId="{89BA44D2-1E71-4F8C-A91B-18FC9E42E671}">
      <dsp:nvSpPr>
        <dsp:cNvPr id="0" name=""/>
        <dsp:cNvSpPr/>
      </dsp:nvSpPr>
      <dsp:spPr>
        <a:xfrm>
          <a:off x="0" y="4388594"/>
          <a:ext cx="7037387" cy="1085015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Muslimanska država u kojoj se cjelokupni život temelji na </a:t>
          </a:r>
          <a:r>
            <a:rPr lang="hr-HR" sz="2400" kern="1200" dirty="0" err="1"/>
            <a:t>Kur´anu</a:t>
          </a:r>
          <a:endParaRPr lang="hr-HR" sz="2400" kern="1200" dirty="0"/>
        </a:p>
      </dsp:txBody>
      <dsp:txXfrm>
        <a:off x="0" y="4388594"/>
        <a:ext cx="7037387" cy="108501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0BFD3F3-A3FD-4DAB-94D7-D55BFCD54911}">
      <dsp:nvSpPr>
        <dsp:cNvPr id="0" name=""/>
        <dsp:cNvSpPr/>
      </dsp:nvSpPr>
      <dsp:spPr>
        <a:xfrm>
          <a:off x="0" y="4523"/>
          <a:ext cx="7037387" cy="9734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Podjela Carstva na: pašaluke i sandžake</a:t>
          </a:r>
          <a:endParaRPr lang="en-US" sz="2400" kern="1200" dirty="0"/>
        </a:p>
      </dsp:txBody>
      <dsp:txXfrm>
        <a:off x="0" y="4523"/>
        <a:ext cx="7037387" cy="973440"/>
      </dsp:txXfrm>
    </dsp:sp>
    <dsp:sp modelId="{8116AE40-D1C3-44E9-A4DC-5BA70E202232}">
      <dsp:nvSpPr>
        <dsp:cNvPr id="0" name=""/>
        <dsp:cNvSpPr/>
      </dsp:nvSpPr>
      <dsp:spPr>
        <a:xfrm>
          <a:off x="0" y="1127723"/>
          <a:ext cx="7037387" cy="973440"/>
        </a:xfrm>
        <a:prstGeom prst="roundRect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Pašaluci – velike pokrajine</a:t>
          </a:r>
          <a:endParaRPr lang="en-US" sz="2400" kern="1200" dirty="0"/>
        </a:p>
      </dsp:txBody>
      <dsp:txXfrm>
        <a:off x="0" y="1127723"/>
        <a:ext cx="7037387" cy="973440"/>
      </dsp:txXfrm>
    </dsp:sp>
    <dsp:sp modelId="{FA83F85D-D8A4-4B68-B507-8A6ABA14256A}">
      <dsp:nvSpPr>
        <dsp:cNvPr id="0" name=""/>
        <dsp:cNvSpPr/>
      </dsp:nvSpPr>
      <dsp:spPr>
        <a:xfrm>
          <a:off x="0" y="2250923"/>
          <a:ext cx="7037387" cy="973440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Sandžaci – manje oblasti</a:t>
          </a:r>
          <a:endParaRPr lang="en-US" sz="2400" kern="1200" dirty="0"/>
        </a:p>
      </dsp:txBody>
      <dsp:txXfrm>
        <a:off x="0" y="2250923"/>
        <a:ext cx="7037387" cy="973440"/>
      </dsp:txXfrm>
    </dsp:sp>
    <dsp:sp modelId="{A078CEB8-3271-4754-AC0E-04841814C9DF}">
      <dsp:nvSpPr>
        <dsp:cNvPr id="0" name=""/>
        <dsp:cNvSpPr/>
      </dsp:nvSpPr>
      <dsp:spPr>
        <a:xfrm>
          <a:off x="0" y="3374123"/>
          <a:ext cx="7037387" cy="973440"/>
        </a:xfrm>
        <a:prstGeom prst="roundRect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Razvijeni trgovina, obrt i poljoprivreda</a:t>
          </a:r>
          <a:endParaRPr lang="en-US" sz="2400" kern="1200" dirty="0"/>
        </a:p>
      </dsp:txBody>
      <dsp:txXfrm>
        <a:off x="0" y="3374123"/>
        <a:ext cx="7037387" cy="973440"/>
      </dsp:txXfrm>
    </dsp:sp>
    <dsp:sp modelId="{2ADDE52A-37E2-4639-910C-9105F355AA06}">
      <dsp:nvSpPr>
        <dsp:cNvPr id="0" name=""/>
        <dsp:cNvSpPr/>
      </dsp:nvSpPr>
      <dsp:spPr>
        <a:xfrm>
          <a:off x="0" y="4497323"/>
          <a:ext cx="7037387" cy="97344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Jaka i organizirana vojska</a:t>
          </a:r>
          <a:endParaRPr lang="en-US" sz="2400" kern="1200" dirty="0"/>
        </a:p>
      </dsp:txBody>
      <dsp:txXfrm>
        <a:off x="0" y="4497323"/>
        <a:ext cx="7037387" cy="97344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97C7D05-BDDD-4842-A331-25356A10FD65}">
      <dsp:nvSpPr>
        <dsp:cNvPr id="0" name=""/>
        <dsp:cNvSpPr/>
      </dsp:nvSpPr>
      <dsp:spPr>
        <a:xfrm>
          <a:off x="0" y="577"/>
          <a:ext cx="5961345" cy="107311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Uvođenje osmanskog oblika feudalizma na osvojenim područjima</a:t>
          </a:r>
          <a:endParaRPr lang="en-US" sz="2400" kern="1200" dirty="0"/>
        </a:p>
      </dsp:txBody>
      <dsp:txXfrm>
        <a:off x="0" y="577"/>
        <a:ext cx="5961345" cy="1073117"/>
      </dsp:txXfrm>
    </dsp:sp>
    <dsp:sp modelId="{7222157A-5ABD-4DD7-A46E-B24F144CB568}">
      <dsp:nvSpPr>
        <dsp:cNvPr id="0" name=""/>
        <dsp:cNvSpPr/>
      </dsp:nvSpPr>
      <dsp:spPr>
        <a:xfrm>
          <a:off x="0" y="1085409"/>
          <a:ext cx="5961345" cy="1073117"/>
        </a:xfrm>
        <a:prstGeom prst="roundRect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Timar – zemljišni posjed koji je sultan doživotno davao na uživanje vojnicima  i državnim službenicima</a:t>
          </a:r>
          <a:endParaRPr lang="en-US" sz="2400" kern="1200" dirty="0"/>
        </a:p>
      </dsp:txBody>
      <dsp:txXfrm>
        <a:off x="0" y="1085409"/>
        <a:ext cx="5961345" cy="1073117"/>
      </dsp:txXfrm>
    </dsp:sp>
    <dsp:sp modelId="{C8B93472-F88F-4C3C-8FD0-318BC5DBC493}">
      <dsp:nvSpPr>
        <dsp:cNvPr id="0" name=""/>
        <dsp:cNvSpPr/>
      </dsp:nvSpPr>
      <dsp:spPr>
        <a:xfrm>
          <a:off x="0" y="2170241"/>
          <a:ext cx="5961345" cy="1073117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Dužnost odaziva u rat na poziv sultana</a:t>
          </a:r>
          <a:endParaRPr lang="en-US" sz="2400" kern="1200" dirty="0"/>
        </a:p>
      </dsp:txBody>
      <dsp:txXfrm>
        <a:off x="0" y="2170241"/>
        <a:ext cx="5961345" cy="1073117"/>
      </dsp:txXfrm>
    </dsp:sp>
    <dsp:sp modelId="{B3AB2A3C-2CEA-4535-90E9-49F8CF12AB5C}">
      <dsp:nvSpPr>
        <dsp:cNvPr id="0" name=""/>
        <dsp:cNvSpPr/>
      </dsp:nvSpPr>
      <dsp:spPr>
        <a:xfrm>
          <a:off x="0" y="3255073"/>
          <a:ext cx="5961345" cy="1073117"/>
        </a:xfrm>
        <a:prstGeom prst="roundRect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Sultan određivao visinu prihoda ovisno o veličini posjeda</a:t>
          </a:r>
          <a:endParaRPr lang="en-US" sz="2400" kern="1200" dirty="0"/>
        </a:p>
      </dsp:txBody>
      <dsp:txXfrm>
        <a:off x="0" y="3255073"/>
        <a:ext cx="5961345" cy="1073117"/>
      </dsp:txXfrm>
    </dsp:sp>
    <dsp:sp modelId="{D5BCCD3E-2FCD-4BA4-A2F3-C7BC54FD0BB0}">
      <dsp:nvSpPr>
        <dsp:cNvPr id="0" name=""/>
        <dsp:cNvSpPr/>
      </dsp:nvSpPr>
      <dsp:spPr>
        <a:xfrm>
          <a:off x="0" y="4339905"/>
          <a:ext cx="5961345" cy="1073117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Posjed se vraćao sultanu nakon smrti uživatelja posjeda</a:t>
          </a:r>
          <a:endParaRPr lang="en-US" sz="2400" kern="1200" dirty="0"/>
        </a:p>
      </dsp:txBody>
      <dsp:txXfrm>
        <a:off x="0" y="4339905"/>
        <a:ext cx="5961345" cy="1073117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98FF517-4766-4A54-9163-3CEC5AC02C95}">
      <dsp:nvSpPr>
        <dsp:cNvPr id="0" name=""/>
        <dsp:cNvSpPr/>
      </dsp:nvSpPr>
      <dsp:spPr>
        <a:xfrm>
          <a:off x="0" y="1781"/>
          <a:ext cx="6589260" cy="95823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Dobro organizirana i disciplinirana vojska</a:t>
          </a:r>
          <a:endParaRPr lang="en-US" sz="2400" kern="1200" dirty="0"/>
        </a:p>
      </dsp:txBody>
      <dsp:txXfrm>
        <a:off x="0" y="1781"/>
        <a:ext cx="6589260" cy="958230"/>
      </dsp:txXfrm>
    </dsp:sp>
    <dsp:sp modelId="{8E94F2D1-9D22-4572-B819-C8506B1F98D2}">
      <dsp:nvSpPr>
        <dsp:cNvPr id="0" name=""/>
        <dsp:cNvSpPr/>
      </dsp:nvSpPr>
      <dsp:spPr>
        <a:xfrm>
          <a:off x="0" y="1072331"/>
          <a:ext cx="6589260" cy="958230"/>
        </a:xfrm>
        <a:prstGeom prst="roundRect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Spahije – teško konjaništvo</a:t>
          </a:r>
          <a:endParaRPr lang="en-US" sz="2400" kern="1200" dirty="0"/>
        </a:p>
      </dsp:txBody>
      <dsp:txXfrm>
        <a:off x="0" y="1072331"/>
        <a:ext cx="6589260" cy="958230"/>
      </dsp:txXfrm>
    </dsp:sp>
    <dsp:sp modelId="{6AB45978-EBDC-471F-BBE1-209D34B68C9D}">
      <dsp:nvSpPr>
        <dsp:cNvPr id="0" name=""/>
        <dsp:cNvSpPr/>
      </dsp:nvSpPr>
      <dsp:spPr>
        <a:xfrm>
          <a:off x="0" y="2142881"/>
          <a:ext cx="6589260" cy="958230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Janjičari – pješačke postrojbe, udarna moć osmanlijske vojske</a:t>
          </a:r>
          <a:endParaRPr lang="en-US" sz="2400" kern="1200" dirty="0"/>
        </a:p>
      </dsp:txBody>
      <dsp:txXfrm>
        <a:off x="0" y="2142881"/>
        <a:ext cx="6589260" cy="958230"/>
      </dsp:txXfrm>
    </dsp:sp>
    <dsp:sp modelId="{14BE3A4B-8CD5-4ACF-81E7-03C60E46DAB7}">
      <dsp:nvSpPr>
        <dsp:cNvPr id="0" name=""/>
        <dsp:cNvSpPr/>
      </dsp:nvSpPr>
      <dsp:spPr>
        <a:xfrm>
          <a:off x="0" y="3213431"/>
          <a:ext cx="6589260" cy="958230"/>
        </a:xfrm>
        <a:prstGeom prst="roundRect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Danak u krvi – popunjavanje janjičarskih postrojbi</a:t>
          </a:r>
          <a:endParaRPr lang="en-US" sz="2400" kern="1200" dirty="0"/>
        </a:p>
      </dsp:txBody>
      <dsp:txXfrm>
        <a:off x="0" y="3213431"/>
        <a:ext cx="6589260" cy="958230"/>
      </dsp:txXfrm>
    </dsp:sp>
    <dsp:sp modelId="{D6A436F2-074D-4007-ACB4-9344BCD91849}">
      <dsp:nvSpPr>
        <dsp:cNvPr id="0" name=""/>
        <dsp:cNvSpPr/>
      </dsp:nvSpPr>
      <dsp:spPr>
        <a:xfrm>
          <a:off x="0" y="4283981"/>
          <a:ext cx="6589260" cy="95823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Otimanje zdrave kršćanske djece u dobi od 10 do 15 godina</a:t>
          </a:r>
          <a:endParaRPr lang="en-US" sz="2400" kern="1200" dirty="0"/>
        </a:p>
      </dsp:txBody>
      <dsp:txXfrm>
        <a:off x="0" y="4283981"/>
        <a:ext cx="6589260" cy="95823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2E7A1BF-1CAA-4159-A978-4E78D71D0718}">
      <dsp:nvSpPr>
        <dsp:cNvPr id="0" name=""/>
        <dsp:cNvSpPr/>
      </dsp:nvSpPr>
      <dsp:spPr>
        <a:xfrm>
          <a:off x="0" y="45469"/>
          <a:ext cx="6594475" cy="12168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Postojanje neredovitih postrojbi </a:t>
          </a:r>
          <a:endParaRPr lang="en-US" sz="2400" kern="1200" dirty="0"/>
        </a:p>
      </dsp:txBody>
      <dsp:txXfrm>
        <a:off x="0" y="45469"/>
        <a:ext cx="6594475" cy="1216800"/>
      </dsp:txXfrm>
    </dsp:sp>
    <dsp:sp modelId="{EB59EDCD-73ED-48EA-ADA7-626C04868367}">
      <dsp:nvSpPr>
        <dsp:cNvPr id="0" name=""/>
        <dsp:cNvSpPr/>
      </dsp:nvSpPr>
      <dsp:spPr>
        <a:xfrm>
          <a:off x="0" y="1449469"/>
          <a:ext cx="6594475" cy="1216800"/>
        </a:xfrm>
        <a:prstGeom prst="round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err="1"/>
            <a:t>Akindžije</a:t>
          </a:r>
          <a:r>
            <a:rPr lang="hr-HR" sz="2400" kern="1200" dirty="0"/>
            <a:t> – lako naoružani konjanici, jurišnici</a:t>
          </a:r>
          <a:endParaRPr lang="en-US" sz="2400" kern="1200" dirty="0"/>
        </a:p>
      </dsp:txBody>
      <dsp:txXfrm>
        <a:off x="0" y="1449469"/>
        <a:ext cx="6594475" cy="1216800"/>
      </dsp:txXfrm>
    </dsp:sp>
    <dsp:sp modelId="{66B5A7BF-E5FD-44E6-944B-61DB4A066D06}">
      <dsp:nvSpPr>
        <dsp:cNvPr id="0" name=""/>
        <dsp:cNvSpPr/>
      </dsp:nvSpPr>
      <dsp:spPr>
        <a:xfrm>
          <a:off x="0" y="2853469"/>
          <a:ext cx="6594475" cy="1216800"/>
        </a:xfrm>
        <a:prstGeom prst="round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Zadaća uznemiravanje i pljačkanje neprijatelja</a:t>
          </a:r>
          <a:endParaRPr lang="en-US" sz="2400" kern="1200" dirty="0"/>
        </a:p>
      </dsp:txBody>
      <dsp:txXfrm>
        <a:off x="0" y="2853469"/>
        <a:ext cx="6594475" cy="1216800"/>
      </dsp:txXfrm>
    </dsp:sp>
    <dsp:sp modelId="{C1B57AC8-A1D7-4A41-B9C3-F29647A411A7}">
      <dsp:nvSpPr>
        <dsp:cNvPr id="0" name=""/>
        <dsp:cNvSpPr/>
      </dsp:nvSpPr>
      <dsp:spPr>
        <a:xfrm>
          <a:off x="0" y="4257469"/>
          <a:ext cx="6594475" cy="121680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Prihod ostvarivali ratnim plijenom</a:t>
          </a:r>
          <a:endParaRPr lang="en-US" sz="2400" kern="1200" dirty="0"/>
        </a:p>
      </dsp:txBody>
      <dsp:txXfrm>
        <a:off x="0" y="4257469"/>
        <a:ext cx="6594475" cy="1216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96F594-1536-47D5-8878-591A759919D1}" type="datetimeFigureOut">
              <a:rPr lang="en-GB" smtClean="0"/>
              <a:pPr/>
              <a:t>13/10/2020</a:t>
            </a:fld>
            <a:endParaRPr lang="en-GB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GB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879E3F-29EE-4978-9743-B3A9A8288DF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51732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Osman I.,</a:t>
            </a:r>
            <a:r>
              <a:rPr lang="hr-HR" baseline="0" dirty="0"/>
              <a:t> turski emir, osnivač i prvi sultan Osmanskog Carstva, XIII./XIV. st.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086635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972543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Sultan Osman I., utemeljitelj Osmanskog Carstva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34279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Ilustracija spahije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2449250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Janjičari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325313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err="1"/>
              <a:t>Akindžije</a:t>
            </a:r>
            <a:r>
              <a:rPr lang="hr-HR" dirty="0"/>
              <a:t> u bitci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657246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953537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13.10.2020.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13.10.2020.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13.10.2020.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13.10.2020.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13.10.2020.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13.10.2020.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13.10.2020.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13.10.2020.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13.10.2020.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13.10.2020.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13.10.2020.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C1E8A-F128-44EC-BB67-9C82EE8DCC7B}" type="datetimeFigureOut">
              <a:rPr lang="hr-HR" smtClean="0"/>
              <a:pPr/>
              <a:t>13.10.2020.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1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1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tartar\_Razmjena\dvukelic\Klio 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00456" y="188640"/>
            <a:ext cx="1797050" cy="469900"/>
          </a:xfrm>
          <a:prstGeom prst="rect">
            <a:avLst/>
          </a:prstGeom>
          <a:noFill/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122D0AE2-137C-404C-A4A9-515913B9C5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E1AA7F6F-40BB-4E0D-B829-7C08B8E627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1988841"/>
            <a:ext cx="8422704" cy="1102519"/>
          </a:xfrm>
        </p:spPr>
        <p:txBody>
          <a:bodyPr>
            <a:normAutofit fontScale="90000"/>
          </a:bodyPr>
          <a:lstStyle/>
          <a:p>
            <a:r>
              <a:rPr lang="hr-HR" sz="4000" b="1" dirty="0">
                <a:latin typeface="Arial" panose="020B0604020202020204" pitchFamily="34" charset="0"/>
                <a:cs typeface="Arial" panose="020B0604020202020204" pitchFamily="34" charset="0"/>
              </a:rPr>
              <a:t>Postanak i uspon osmanske države</a:t>
            </a:r>
            <a:endParaRPr lang="hr-HR" sz="3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xmlns="" id="{CC197A78-CDB1-4189-A77D-D99F719180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85863" y="3645024"/>
            <a:ext cx="6400800" cy="1314450"/>
          </a:xfrm>
        </p:spPr>
        <p:txBody>
          <a:bodyPr>
            <a:normAutofit/>
          </a:bodyPr>
          <a:lstStyle/>
          <a:p>
            <a: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  <a:t>Nastavna tema: Uspon Osmanskog Carstva</a:t>
            </a:r>
            <a:endParaRPr lang="hr-HR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6391EBD3-2C72-44FD-8497-2AB8B757E8B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99" r="823" b="29103"/>
          <a:stretch/>
        </p:blipFill>
        <p:spPr>
          <a:xfrm>
            <a:off x="8976320" y="3596632"/>
            <a:ext cx="3215679" cy="326161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689" r="-1" b="22183"/>
          <a:stretch/>
        </p:blipFill>
        <p:spPr>
          <a:xfrm>
            <a:off x="20" y="10"/>
            <a:ext cx="7534636" cy="6857990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98663357-1843-42BB-BC09-EACA8E00E5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34656" y="0"/>
            <a:ext cx="4657344" cy="6858000"/>
          </a:xfrm>
          <a:prstGeom prst="rect">
            <a:avLst/>
          </a:prstGeom>
          <a:solidFill>
            <a:srgbClr val="4041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18D1C62-2AB9-4765-81EB-985DE68E6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3400" y="640081"/>
            <a:ext cx="3395130" cy="525536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rgbClr val="FFFFFF"/>
                </a:solidFill>
              </a:rPr>
              <a:t>Postanak </a:t>
            </a:r>
            <a:r>
              <a:rPr lang="en-US" dirty="0" err="1">
                <a:solidFill>
                  <a:srgbClr val="FFFFFF"/>
                </a:solidFill>
              </a:rPr>
              <a:t>i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uspon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osmanske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države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xmlns="" id="{59163B3F-92A0-4384-9DF3-50629A4893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94930" y="0"/>
            <a:ext cx="1797050" cy="469900"/>
          </a:xfrm>
          <a:prstGeom prst="rect">
            <a:avLst/>
          </a:prstGeom>
          <a:noFill/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C2AC973C-1C9E-47C7-939B-1AE567A31C7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62972" y="5834310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041462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4038CB10-1F5C-4D54-9DF7-12586DE5B0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27547" y="321731"/>
            <a:ext cx="4142096" cy="6213425"/>
          </a:xfrm>
          <a:prstGeom prst="rect">
            <a:avLst/>
          </a:pr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B61B37A-C499-4CE5-BA75-9DFE22049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529526"/>
            <a:ext cx="3722141" cy="5520579"/>
          </a:xfrm>
        </p:spPr>
        <p:txBody>
          <a:bodyPr>
            <a:normAutofit/>
          </a:bodyPr>
          <a:lstStyle/>
          <a:p>
            <a:r>
              <a:rPr lang="hr-HR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Postanak i uspon osmanske države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73ED6512-6858-4552-B699-9A97FE9A4E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29503" y="321732"/>
            <a:ext cx="7240765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2" name="Rezervirano mjesto sadržaja 2">
            <a:extLst>
              <a:ext uri="{FF2B5EF4-FFF2-40B4-BE49-F238E27FC236}">
                <a16:creationId xmlns:a16="http://schemas.microsoft.com/office/drawing/2014/main" xmlns="" id="{63AD6867-6AB1-479A-A33B-20E5A6B7B1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74727263"/>
              </p:ext>
            </p:extLst>
          </p:nvPr>
        </p:nvGraphicFramePr>
        <p:xfrm>
          <a:off x="4933950" y="584200"/>
          <a:ext cx="6594475" cy="5519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xmlns="" id="{8A0DBD8C-F896-4C39-9727-215353B7B1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394950" y="-83078"/>
            <a:ext cx="1797050" cy="469900"/>
          </a:xfrm>
          <a:prstGeom prst="rect">
            <a:avLst/>
          </a:prstGeom>
          <a:noFill/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A2FFF9F3-34E6-41CD-99AF-E9E8087A22F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06257" y="6050105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589148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xmlns="" id="{C7D023E4-8DE1-436E-9847-ED6A4B4B04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BBBE71B7-604F-4EE5-A1D6-8BF54379E9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0"/>
            <a:ext cx="12188952" cy="6858000"/>
            <a:chOff x="651279" y="598259"/>
            <a:chExt cx="10889442" cy="5680742"/>
          </a:xfrm>
        </p:grpSpPr>
        <p:sp>
          <p:nvSpPr>
            <p:cNvPr id="12" name="Color">
              <a:extLst>
                <a:ext uri="{FF2B5EF4-FFF2-40B4-BE49-F238E27FC236}">
                  <a16:creationId xmlns:a16="http://schemas.microsoft.com/office/drawing/2014/main" xmlns="" id="{69286C48-991E-4090-987B-591B2F2D0F1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Color">
              <a:extLst>
                <a:ext uri="{FF2B5EF4-FFF2-40B4-BE49-F238E27FC236}">
                  <a16:creationId xmlns:a16="http://schemas.microsoft.com/office/drawing/2014/main" xmlns="" id="{3EFE3706-E3FA-4FDF-8CE3-8D95E590973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079" r="-1" b="14793"/>
          <a:stretch/>
        </p:blipFill>
        <p:spPr>
          <a:xfrm>
            <a:off x="6803647" y="653615"/>
            <a:ext cx="4730214" cy="5540004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5F9EFB72-B60F-422D-971E-C24825AEE8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0"/>
            <a:ext cx="12188952" cy="6858000"/>
            <a:chOff x="0" y="0"/>
            <a:chExt cx="12188952" cy="6858000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96AC91B1-DA8F-4B7C-8F19-EAD0230FDEC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F574F99F-B751-4D87-BA11-3C46B23284D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E2689BC8-34CD-4994-A63C-303D060D347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4FB58919-6D82-4792-A54B-25087F08EC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96C7E2AA-81C6-4D67-A16D-5D4951FE78A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05C699FD-2DD5-457C-A3C3-C5644B19371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6C2D6726-764D-4E53-A647-ED320297A2F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2644" y="841664"/>
            <a:ext cx="5203990" cy="278272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4800" dirty="0">
                <a:solidFill>
                  <a:schemeClr val="bg1"/>
                </a:solidFill>
              </a:rPr>
              <a:t>Postanak </a:t>
            </a:r>
            <a:r>
              <a:rPr lang="en-US" sz="4800" dirty="0" err="1">
                <a:solidFill>
                  <a:schemeClr val="bg1"/>
                </a:solidFill>
              </a:rPr>
              <a:t>i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uspon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osmanske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države</a:t>
            </a:r>
            <a:endParaRPr lang="en-US" sz="4800" dirty="0">
              <a:solidFill>
                <a:schemeClr val="bg1"/>
              </a:solidFill>
            </a:endParaRPr>
          </a:p>
        </p:txBody>
      </p:sp>
      <p:pic>
        <p:nvPicPr>
          <p:cNvPr id="3" name="Picture 2" descr="\\tartar\_Razmjena\dvukelic\Klio 6.png">
            <a:extLst>
              <a:ext uri="{FF2B5EF4-FFF2-40B4-BE49-F238E27FC236}">
                <a16:creationId xmlns:a16="http://schemas.microsoft.com/office/drawing/2014/main" xmlns="" id="{1286975E-BFDC-4032-9A1B-D4336BC638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59838" y="-10766"/>
            <a:ext cx="1797050" cy="469900"/>
          </a:xfrm>
          <a:prstGeom prst="rect">
            <a:avLst/>
          </a:prstGeom>
          <a:noFill/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373DE45F-7F53-4FC4-B87E-F7A32DCF92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15206" y="5871177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646967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>
            <a:extLst>
              <a:ext uri="{FF2B5EF4-FFF2-40B4-BE49-F238E27FC236}">
                <a16:creationId xmlns:a16="http://schemas.microsoft.com/office/drawing/2014/main" xmlns="" id="{07322A9E-F1EC-405E-8971-BA906EFFCC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xmlns="" id="{A5704422-1118-4FD1-95AD-29A064EB80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xmlns="" id="{A88B2AAA-B805-498E-A9E6-98B8858554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8">
            <a:extLst>
              <a:ext uri="{FF2B5EF4-FFF2-40B4-BE49-F238E27FC236}">
                <a16:creationId xmlns:a16="http://schemas.microsoft.com/office/drawing/2014/main" xmlns="" id="{9B8051E0-19D7-43E1-BFD9-E6DBFEB3A3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9">
            <a:extLst>
              <a:ext uri="{FF2B5EF4-FFF2-40B4-BE49-F238E27FC236}">
                <a16:creationId xmlns:a16="http://schemas.microsoft.com/office/drawing/2014/main" xmlns="" id="{4EDB2B02-86A2-46F5-A4BE-B7D9B10411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10">
            <a:extLst>
              <a:ext uri="{FF2B5EF4-FFF2-40B4-BE49-F238E27FC236}">
                <a16:creationId xmlns:a16="http://schemas.microsoft.com/office/drawing/2014/main" xmlns="" id="{43954639-FB5D-41F4-9560-6F6DFE7784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12">
            <a:extLst>
              <a:ext uri="{FF2B5EF4-FFF2-40B4-BE49-F238E27FC236}">
                <a16:creationId xmlns:a16="http://schemas.microsoft.com/office/drawing/2014/main" xmlns="" id="{E898931C-0323-41FA-A036-20F818B1FF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14">
            <a:extLst>
              <a:ext uri="{FF2B5EF4-FFF2-40B4-BE49-F238E27FC236}">
                <a16:creationId xmlns:a16="http://schemas.microsoft.com/office/drawing/2014/main" xmlns="" id="{89AFE9DD-0792-4B98-B4EB-97ACA17E6A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16">
            <a:extLst>
              <a:ext uri="{FF2B5EF4-FFF2-40B4-BE49-F238E27FC236}">
                <a16:creationId xmlns:a16="http://schemas.microsoft.com/office/drawing/2014/main" xmlns="" id="{3981F5C4-9AE1-404E-AF44-A4E6DB374F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11">
            <a:extLst>
              <a:ext uri="{FF2B5EF4-FFF2-40B4-BE49-F238E27FC236}">
                <a16:creationId xmlns:a16="http://schemas.microsoft.com/office/drawing/2014/main" xmlns="" id="{763C1781-8726-4FAC-8C45-FF40376BE4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21">
            <a:extLst>
              <a:ext uri="{FF2B5EF4-FFF2-40B4-BE49-F238E27FC236}">
                <a16:creationId xmlns:a16="http://schemas.microsoft.com/office/drawing/2014/main" xmlns="" id="{301491B5-56C7-43DC-A3D9-861EECCA05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5250" y="509787"/>
            <a:ext cx="2926080" cy="24688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4000" dirty="0"/>
              <a:t>Postanak </a:t>
            </a:r>
            <a:r>
              <a:rPr lang="en-US" sz="4000" dirty="0" err="1"/>
              <a:t>i</a:t>
            </a:r>
            <a:r>
              <a:rPr lang="en-US" sz="4000" dirty="0"/>
              <a:t> </a:t>
            </a:r>
            <a:r>
              <a:rPr lang="en-US" sz="4000" dirty="0" err="1"/>
              <a:t>uspon</a:t>
            </a:r>
            <a:r>
              <a:rPr lang="en-US" sz="4000" dirty="0"/>
              <a:t> </a:t>
            </a:r>
            <a:r>
              <a:rPr lang="en-US" sz="4000" dirty="0" err="1"/>
              <a:t>osmanske</a:t>
            </a:r>
            <a:r>
              <a:rPr lang="en-US" sz="4000" dirty="0"/>
              <a:t> </a:t>
            </a:r>
            <a:r>
              <a:rPr lang="en-US" sz="4000" dirty="0" err="1"/>
              <a:t>države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42248" y="4078224"/>
            <a:ext cx="2926080" cy="1307592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400" dirty="0" err="1"/>
              <a:t>Promotrite</a:t>
            </a:r>
            <a:r>
              <a:rPr lang="en-US" sz="2400" dirty="0"/>
              <a:t> </a:t>
            </a:r>
            <a:r>
              <a:rPr lang="en-US" sz="2400" dirty="0" err="1"/>
              <a:t>sliku</a:t>
            </a:r>
            <a:r>
              <a:rPr lang="en-US" sz="2400" dirty="0"/>
              <a:t> u </a:t>
            </a:r>
            <a:r>
              <a:rPr lang="en-US" sz="2400" dirty="0" err="1"/>
              <a:t>udžbeniku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stranici</a:t>
            </a:r>
            <a:r>
              <a:rPr lang="en-US" sz="2400" dirty="0"/>
              <a:t> 154., </a:t>
            </a:r>
            <a:r>
              <a:rPr lang="en-US" sz="2400" dirty="0" err="1"/>
              <a:t>pročitajte</a:t>
            </a:r>
            <a:r>
              <a:rPr lang="en-US" sz="2400" dirty="0"/>
              <a:t> </a:t>
            </a:r>
            <a:r>
              <a:rPr lang="en-US" sz="2400" dirty="0" err="1"/>
              <a:t>tekst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odgovorite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pitanja</a:t>
            </a:r>
            <a:r>
              <a:rPr lang="en-US" sz="2400" dirty="0"/>
              <a:t>.</a:t>
            </a:r>
          </a:p>
        </p:txBody>
      </p:sp>
      <p:sp>
        <p:nvSpPr>
          <p:cNvPr id="32" name="Freeform 22">
            <a:extLst>
              <a:ext uri="{FF2B5EF4-FFF2-40B4-BE49-F238E27FC236}">
                <a16:creationId xmlns:a16="http://schemas.microsoft.com/office/drawing/2014/main" xmlns="" id="{237E2353-22DF-46E0-A200-FB30F8F394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23">
            <a:extLst>
              <a:ext uri="{FF2B5EF4-FFF2-40B4-BE49-F238E27FC236}">
                <a16:creationId xmlns:a16="http://schemas.microsoft.com/office/drawing/2014/main" xmlns="" id="{DD6138DB-057B-45F7-A5F4-E7BFDA20D02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xmlns="" id="{79A54AB1-B64F-4843-BFAB-81CB74E66B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5" name="Content Placeholder 4" descr="Slika na kojoj se prikazuje tekst, knjiga, na otvorenom&#10;&#10;Opis je automatski generiran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387" r="1" b="1"/>
          <a:stretch/>
        </p:blipFill>
        <p:spPr>
          <a:xfrm>
            <a:off x="921910" y="465243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  <p:pic>
        <p:nvPicPr>
          <p:cNvPr id="3" name="Picture 2" descr="\\tartar\_Razmjena\dvukelic\Klio 6.png">
            <a:extLst>
              <a:ext uri="{FF2B5EF4-FFF2-40B4-BE49-F238E27FC236}">
                <a16:creationId xmlns:a16="http://schemas.microsoft.com/office/drawing/2014/main" xmlns="" id="{3683DCBC-A58F-4760-A314-284F2DB83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71565" y="-21068"/>
            <a:ext cx="1797050" cy="469900"/>
          </a:xfrm>
          <a:prstGeom prst="rect">
            <a:avLst/>
          </a:prstGeom>
          <a:noFill/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23B6CBC2-6766-411D-ABC6-5E9D003DEEC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40199" y="5943878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583828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76EFD3D9-44F0-4267-BCC1-1613E79D82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xmlns="" id="{A779A851-95D6-41AF-937A-B0E4B7F6FA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xmlns="" id="{953FB2E7-B6CB-429C-81EB-D9516D6D5C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2EC40DB1-B719-4A13-9A4D-0966B4B278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38D5E40-69BE-4271-B683-865220B54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hr-HR" sz="4000" dirty="0">
                <a:solidFill>
                  <a:srgbClr val="FFFFFF"/>
                </a:solidFill>
              </a:rPr>
              <a:t>UPAMTIMO</a:t>
            </a: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xmlns="" id="{82211336-CFF3-412D-868A-6679C1004C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CB60DD3B-E671-4785-BFD3-17D153862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1862" y="1719618"/>
            <a:ext cx="5948831" cy="4334629"/>
          </a:xfrm>
        </p:spPr>
        <p:txBody>
          <a:bodyPr anchor="ctr">
            <a:normAutofit lnSpcReduction="10000"/>
          </a:bodyPr>
          <a:lstStyle/>
          <a:p>
            <a:pPr lvl="0"/>
            <a:r>
              <a:rPr lang="hr-HR" sz="2400" dirty="0"/>
              <a:t>San cara Osmana</a:t>
            </a:r>
          </a:p>
          <a:p>
            <a:pPr lvl="0"/>
            <a:r>
              <a:rPr lang="hr-HR" sz="2400" dirty="0"/>
              <a:t>Osman potkraj XIII. st. ujedinio nekoliko turskih plemena </a:t>
            </a:r>
          </a:p>
          <a:p>
            <a:pPr lvl="0"/>
            <a:r>
              <a:rPr lang="hr-HR" sz="2400" dirty="0"/>
              <a:t>Stvaranje Osmanskog Carstva</a:t>
            </a:r>
          </a:p>
          <a:p>
            <a:pPr lvl="0"/>
            <a:r>
              <a:rPr lang="hr-HR" sz="2400" dirty="0"/>
              <a:t>Na čelu države sultan – ima potpunu i neograničenu vlast</a:t>
            </a:r>
          </a:p>
          <a:p>
            <a:pPr lvl="0"/>
            <a:r>
              <a:rPr lang="hr-HR" sz="2400" dirty="0"/>
              <a:t>Društvo podijeljeno na dva sloja – one koji su oslobođeni poreza i one koji plaćaju poreze (raja)</a:t>
            </a:r>
          </a:p>
          <a:p>
            <a:pPr lvl="0"/>
            <a:r>
              <a:rPr lang="hr-HR" sz="2400" dirty="0"/>
              <a:t>Muslimanska država u kojoj se cjelokupni život temelji na </a:t>
            </a:r>
            <a:r>
              <a:rPr lang="hr-HR" sz="2400" dirty="0" err="1"/>
              <a:t>Kur´anu</a:t>
            </a:r>
            <a:endParaRPr lang="hr-HR" sz="2400" dirty="0"/>
          </a:p>
          <a:p>
            <a:pPr lvl="0"/>
            <a:endParaRPr lang="hr-HR" sz="2400" dirty="0">
              <a:solidFill>
                <a:srgbClr val="FEFFFF"/>
              </a:solidFill>
            </a:endParaRPr>
          </a:p>
        </p:txBody>
      </p:sp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xmlns="" id="{A66A07AC-D7E0-403A-9EB2-AA6428DB63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72168" y="0"/>
            <a:ext cx="1797050" cy="469900"/>
          </a:xfrm>
          <a:prstGeom prst="rect">
            <a:avLst/>
          </a:prstGeom>
          <a:noFill/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F4A3C31E-49E7-4761-A8F5-D3362875E2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96920" y="5935103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72306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76EFD3D9-44F0-4267-BCC1-1613E79D82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xmlns="" id="{A779A851-95D6-41AF-937A-B0E4B7F6FA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xmlns="" id="{953FB2E7-B6CB-429C-81EB-D9516D6D5C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2EC40DB1-B719-4A13-9A4D-0966B4B278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A48BC9F-90A6-4414-A205-B71E50470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hr-HR" sz="4000" dirty="0">
                <a:solidFill>
                  <a:srgbClr val="FFFFFF"/>
                </a:solidFill>
              </a:rPr>
              <a:t>UPAMTIMO</a:t>
            </a: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xmlns="" id="{82211336-CFF3-412D-868A-6679C1004C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4DF3F01D-EDAA-448A-99FA-E394FA308C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1862" y="1852596"/>
            <a:ext cx="5948831" cy="4334629"/>
          </a:xfrm>
        </p:spPr>
        <p:txBody>
          <a:bodyPr anchor="ctr">
            <a:normAutofit/>
          </a:bodyPr>
          <a:lstStyle/>
          <a:p>
            <a:pPr lvl="0"/>
            <a:r>
              <a:rPr lang="hr-HR" sz="2400" dirty="0"/>
              <a:t>Podjela Carstva na: pašaluke i sandžake</a:t>
            </a:r>
            <a:endParaRPr lang="en-US" sz="2400" dirty="0"/>
          </a:p>
          <a:p>
            <a:pPr lvl="0"/>
            <a:r>
              <a:rPr lang="hr-HR" sz="2400" dirty="0"/>
              <a:t>Pašaluci – velike pokrajine</a:t>
            </a:r>
            <a:endParaRPr lang="en-US" sz="2400" dirty="0"/>
          </a:p>
          <a:p>
            <a:pPr lvl="0"/>
            <a:r>
              <a:rPr lang="hr-HR" sz="2400" dirty="0"/>
              <a:t>Sandžaci – manje oblasti</a:t>
            </a:r>
            <a:endParaRPr lang="en-US" sz="2400" dirty="0"/>
          </a:p>
          <a:p>
            <a:pPr lvl="0"/>
            <a:r>
              <a:rPr lang="hr-HR" sz="2400" dirty="0"/>
              <a:t>Razvijeni trgovina, obrt i poljoprivreda</a:t>
            </a:r>
            <a:endParaRPr lang="en-US" sz="2400" dirty="0"/>
          </a:p>
          <a:p>
            <a:pPr lvl="0"/>
            <a:r>
              <a:rPr lang="hr-HR" sz="2400" dirty="0"/>
              <a:t>Jaka i organizirana vojska</a:t>
            </a:r>
          </a:p>
          <a:p>
            <a:pPr lvl="0"/>
            <a:r>
              <a:rPr lang="hr-HR" sz="2400" dirty="0"/>
              <a:t>Uvođenje osmanskog oblika feudalizma na osvojenim područjima</a:t>
            </a:r>
            <a:endParaRPr lang="en-US" sz="2400" dirty="0"/>
          </a:p>
          <a:p>
            <a:pPr lvl="0"/>
            <a:r>
              <a:rPr lang="hr-HR" sz="2400" dirty="0"/>
              <a:t>Timar – zemljišni posjed koji je sultan doživotno davao na uživanje vojnicima  i državnim službenicima</a:t>
            </a:r>
          </a:p>
          <a:p>
            <a:pPr lvl="0"/>
            <a:endParaRPr lang="hr-HR" sz="1400" dirty="0"/>
          </a:p>
          <a:p>
            <a:pPr lvl="0"/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xmlns="" id="{8C45A081-16B5-4FAC-A427-AF1741CDFE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72168" y="-28699"/>
            <a:ext cx="1797050" cy="469900"/>
          </a:xfrm>
          <a:prstGeom prst="rect">
            <a:avLst/>
          </a:prstGeom>
          <a:noFill/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7457C4E8-02F7-4EFA-B1C5-1A47360CC8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56960" y="5975980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662939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76EFD3D9-44F0-4267-BCC1-1613E79D82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xmlns="" id="{A779A851-95D6-41AF-937A-B0E4B7F6FA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xmlns="" id="{953FB2E7-B6CB-429C-81EB-D9516D6D5C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2EC40DB1-B719-4A13-9A4D-0966B4B278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DAB4C3D-8CC6-49ED-B1AB-6C9AA40B9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hr-HR" sz="4000" dirty="0">
                <a:solidFill>
                  <a:srgbClr val="FFFFFF"/>
                </a:solidFill>
              </a:rPr>
              <a:t>UPAMTIMO</a:t>
            </a: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xmlns="" id="{82211336-CFF3-412D-868A-6679C1004C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AC3A25B7-10B4-439F-9220-D1BE7059D1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2910" y="1719618"/>
            <a:ext cx="6474470" cy="4334629"/>
          </a:xfrm>
        </p:spPr>
        <p:txBody>
          <a:bodyPr anchor="ctr">
            <a:normAutofit/>
          </a:bodyPr>
          <a:lstStyle/>
          <a:p>
            <a:pPr lvl="0"/>
            <a:r>
              <a:rPr lang="hr-HR" sz="2400" dirty="0"/>
              <a:t>Dobro organizirana i disciplinirana vojska</a:t>
            </a:r>
            <a:endParaRPr lang="en-US" sz="2400" dirty="0"/>
          </a:p>
          <a:p>
            <a:pPr lvl="0"/>
            <a:r>
              <a:rPr lang="hr-HR" sz="2400" dirty="0"/>
              <a:t>Spahije – teško konjaništvo</a:t>
            </a:r>
            <a:endParaRPr lang="en-US" sz="2400" dirty="0"/>
          </a:p>
          <a:p>
            <a:pPr lvl="0"/>
            <a:r>
              <a:rPr lang="hr-HR" sz="2400" dirty="0"/>
              <a:t>Janjičari – pješačke postrojbe, udarna moć osmanlijske vojske</a:t>
            </a:r>
            <a:endParaRPr lang="en-US" sz="2400" dirty="0"/>
          </a:p>
          <a:p>
            <a:pPr lvl="0"/>
            <a:r>
              <a:rPr lang="hr-HR" sz="2400" dirty="0"/>
              <a:t>Danak u krvi – popunjavanje janjičarskih postrojbi</a:t>
            </a:r>
            <a:endParaRPr lang="en-US" sz="2400" dirty="0"/>
          </a:p>
          <a:p>
            <a:pPr lvl="0"/>
            <a:r>
              <a:rPr lang="hr-HR" sz="2400" dirty="0"/>
              <a:t>Otimanje zdrave kršćanske djece</a:t>
            </a:r>
          </a:p>
          <a:p>
            <a:pPr lvl="0"/>
            <a:r>
              <a:rPr lang="hr-HR" sz="2400" dirty="0" err="1"/>
              <a:t>Akindžije</a:t>
            </a:r>
            <a:r>
              <a:rPr lang="hr-HR" sz="2400" dirty="0"/>
              <a:t> – lako naoružani konjanici, jurišnici</a:t>
            </a:r>
            <a:endParaRPr lang="en-US" sz="2400" dirty="0"/>
          </a:p>
          <a:p>
            <a:pPr lvl="0"/>
            <a:r>
              <a:rPr lang="hr-HR" sz="2400" dirty="0"/>
              <a:t>Zadaća uznemiravanje i pljačkanje neprijatelja </a:t>
            </a:r>
            <a:endParaRPr lang="hr-HR" sz="1400" dirty="0"/>
          </a:p>
          <a:p>
            <a:pPr lvl="0"/>
            <a:endParaRPr lang="hr-HR" sz="2400" dirty="0">
              <a:solidFill>
                <a:srgbClr val="FEFFFF"/>
              </a:solidFill>
            </a:endParaRPr>
          </a:p>
        </p:txBody>
      </p:sp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xmlns="" id="{CA6B79CA-7BB0-4D90-BAF6-FEDCF077DA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72168" y="-28699"/>
            <a:ext cx="1797050" cy="469900"/>
          </a:xfrm>
          <a:prstGeom prst="rect">
            <a:avLst/>
          </a:prstGeom>
          <a:noFill/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D308FCC9-D8C4-43BF-BA74-C22E4A194D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40199" y="5943878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35784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Slide Background Fill">
            <a:extLst>
              <a:ext uri="{FF2B5EF4-FFF2-40B4-BE49-F238E27FC236}">
                <a16:creationId xmlns:a16="http://schemas.microsoft.com/office/drawing/2014/main" xmlns="" id="{C7D023E4-8DE1-436E-9847-ED6A4B4B04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BBBE71B7-604F-4EE5-A1D6-8BF54379E9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0"/>
            <a:ext cx="12188952" cy="6858000"/>
            <a:chOff x="651279" y="598259"/>
            <a:chExt cx="10889442" cy="5680742"/>
          </a:xfrm>
        </p:grpSpPr>
        <p:sp>
          <p:nvSpPr>
            <p:cNvPr id="36" name="Color">
              <a:extLst>
                <a:ext uri="{FF2B5EF4-FFF2-40B4-BE49-F238E27FC236}">
                  <a16:creationId xmlns:a16="http://schemas.microsoft.com/office/drawing/2014/main" xmlns="" id="{69286C48-991E-4090-987B-591B2F2D0F1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Color">
              <a:extLst>
                <a:ext uri="{FF2B5EF4-FFF2-40B4-BE49-F238E27FC236}">
                  <a16:creationId xmlns:a16="http://schemas.microsoft.com/office/drawing/2014/main" xmlns="" id="{3EFE3706-E3FA-4FDF-8CE3-8D95E590973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3" name="Picture 2" descr="Slika na kojoj se prikazuje osoba, nošenje, držanje, šešir&#10;&#10;Opis je automatski generira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866"/>
          <a:stretch/>
        </p:blipFill>
        <p:spPr>
          <a:xfrm>
            <a:off x="6803647" y="653615"/>
            <a:ext cx="4730214" cy="5540004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5F9EFB72-B60F-422D-971E-C24825AEE8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0"/>
            <a:ext cx="12188952" cy="6858000"/>
            <a:chOff x="0" y="0"/>
            <a:chExt cx="12188952" cy="6858000"/>
          </a:xfrm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96AC91B1-DA8F-4B7C-8F19-EAD0230FDEC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F574F99F-B751-4D87-BA11-3C46B23284D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xmlns="" id="{E2689BC8-34CD-4994-A63C-303D060D347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xmlns="" id="{4FB58919-6D82-4792-A54B-25087F08EC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xmlns="" id="{96C7E2AA-81C6-4D67-A16D-5D4951FE78A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xmlns="" id="{05C699FD-2DD5-457C-A3C3-C5644B19371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xmlns="" id="{6C2D6726-764D-4E53-A647-ED320297A2F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E75986F-855A-4FAB-91B1-CCAE5AE7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2644" y="841664"/>
            <a:ext cx="5203990" cy="278272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4800" dirty="0">
                <a:solidFill>
                  <a:schemeClr val="bg1"/>
                </a:solidFill>
              </a:rPr>
              <a:t>Postanak </a:t>
            </a:r>
            <a:r>
              <a:rPr lang="en-US" sz="4800" dirty="0" err="1">
                <a:solidFill>
                  <a:schemeClr val="bg1"/>
                </a:solidFill>
              </a:rPr>
              <a:t>i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uspon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osmanske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države</a:t>
            </a:r>
            <a:endParaRPr lang="en-US" sz="4800" dirty="0">
              <a:solidFill>
                <a:schemeClr val="bg1"/>
              </a:solidFill>
            </a:endParaRPr>
          </a:p>
        </p:txBody>
      </p:sp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xmlns="" id="{A16A6D71-3818-4334-8CC1-7001330096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17028" y="-11742"/>
            <a:ext cx="1797050" cy="469900"/>
          </a:xfrm>
          <a:prstGeom prst="rect">
            <a:avLst/>
          </a:prstGeom>
          <a:noFill/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763ED16C-F06B-4698-AE27-A39DDFB6F12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60946" y="5784522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78793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xmlns="" id="{C2554CA6-288E-4202-BC52-2E5A8F0C0A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B10BB131-AC8E-4A8E-A5D1-36260F720C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BF256D4-2581-4DDF-8653-525F741A9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Postanak i uspon osmanske države</a:t>
            </a:r>
          </a:p>
        </p:txBody>
      </p:sp>
      <p:sp>
        <p:nvSpPr>
          <p:cNvPr id="36" name="Arc 35">
            <a:extLst>
              <a:ext uri="{FF2B5EF4-FFF2-40B4-BE49-F238E27FC236}">
                <a16:creationId xmlns:a16="http://schemas.microsoft.com/office/drawing/2014/main" xmlns="" id="{5B7778FC-632E-4DCA-A7CB-0D7731CCF9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xmlns="" id="{FA23A907-97FB-4A8F-880A-DD77401C42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3803F25E-1952-473B-BEF6-C359ABE733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1526033"/>
            <a:ext cx="5536397" cy="3935281"/>
          </a:xfrm>
        </p:spPr>
        <p:txBody>
          <a:bodyPr>
            <a:normAutofit/>
          </a:bodyPr>
          <a:lstStyle/>
          <a:p>
            <a:r>
              <a:rPr lang="hr-HR" dirty="0"/>
              <a:t>Pročitajte u udžbeniku na stranici 152. tekst koji govori o legendi o snu cara Osmana i odgovorite na pitanja.</a:t>
            </a:r>
            <a:endParaRPr lang="en-US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023396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775CD93-9DF2-48CB-9F57-1BCA9A46C7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6344" y="448055"/>
            <a:ext cx="3414370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646429E-D198-4E07-9419-64662FACF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455" y="687388"/>
            <a:ext cx="3742147" cy="3237579"/>
          </a:xfrm>
        </p:spPr>
        <p:txBody>
          <a:bodyPr>
            <a:normAutofit/>
          </a:bodyPr>
          <a:lstStyle/>
          <a:p>
            <a:r>
              <a:rPr lang="hr-HR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Postanak i uspon osmanske države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6166C6D1-23AC-49C4-BA07-238E4E9F8C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6343" y="4419227"/>
            <a:ext cx="3414369" cy="1979852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1C091803-41C2-48E0-9228-5148460C74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044603" y="448055"/>
            <a:ext cx="7688475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D3FE86E0-7327-425F-A111-B6BE5A6F25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87376918"/>
              </p:ext>
            </p:extLst>
          </p:nvPr>
        </p:nvGraphicFramePr>
        <p:xfrm>
          <a:off x="4379913" y="687388"/>
          <a:ext cx="7037387" cy="5475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\\tartar\_Razmjena\dvukelic\Klio 6.png">
            <a:extLst>
              <a:ext uri="{FF2B5EF4-FFF2-40B4-BE49-F238E27FC236}">
                <a16:creationId xmlns:a16="http://schemas.microsoft.com/office/drawing/2014/main" xmlns="" id="{3F9121EF-AF60-4DCD-9721-B3F35B8804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145406" y="-21845"/>
            <a:ext cx="1797050" cy="469900"/>
          </a:xfrm>
          <a:prstGeom prst="rect">
            <a:avLst/>
          </a:prstGeom>
          <a:noFill/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C334D454-5E2E-44E1-A719-7B79BDC68CB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1864" y="5938917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78931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B775CD93-9DF2-48CB-9F57-1BCA9A46C7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6344" y="448055"/>
            <a:ext cx="3414370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60B0DE5-C1CD-4D7E-B986-DC89D7BBE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455" y="836712"/>
            <a:ext cx="3742148" cy="3237579"/>
          </a:xfrm>
        </p:spPr>
        <p:txBody>
          <a:bodyPr>
            <a:normAutofit/>
          </a:bodyPr>
          <a:lstStyle/>
          <a:p>
            <a:r>
              <a:rPr lang="hr-HR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Postanak i uspon osmanske države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6166C6D1-23AC-49C4-BA07-238E4E9F8C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6343" y="4419227"/>
            <a:ext cx="3414369" cy="1979852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1C091803-41C2-48E0-9228-5148460C74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044603" y="448055"/>
            <a:ext cx="7688475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Rezervirano mjesto sadržaja 2">
            <a:extLst>
              <a:ext uri="{FF2B5EF4-FFF2-40B4-BE49-F238E27FC236}">
                <a16:creationId xmlns:a16="http://schemas.microsoft.com/office/drawing/2014/main" xmlns="" id="{06214231-833F-462C-B98B-3F979782FB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623470943"/>
              </p:ext>
            </p:extLst>
          </p:nvPr>
        </p:nvGraphicFramePr>
        <p:xfrm>
          <a:off x="4379913" y="687388"/>
          <a:ext cx="7037387" cy="5475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\\tartar\_Razmjena\dvukelic\Klio 6.png">
            <a:extLst>
              <a:ext uri="{FF2B5EF4-FFF2-40B4-BE49-F238E27FC236}">
                <a16:creationId xmlns:a16="http://schemas.microsoft.com/office/drawing/2014/main" xmlns="" id="{6FDDAFBE-8B8C-40F0-A7D3-3B1316FA9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099917" y="-21845"/>
            <a:ext cx="1797050" cy="469900"/>
          </a:xfrm>
          <a:prstGeom prst="rect">
            <a:avLst/>
          </a:prstGeom>
          <a:noFill/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9C2B8924-3EAB-4DC0-AD24-6AFF8FFE824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93569" y="5938917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89469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66">
            <a:extLst>
              <a:ext uri="{FF2B5EF4-FFF2-40B4-BE49-F238E27FC236}">
                <a16:creationId xmlns:a16="http://schemas.microsoft.com/office/drawing/2014/main" xmlns="" id="{2E614F1C-2D93-42D0-B229-7681994499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7403089" y="0"/>
            <a:ext cx="4788912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DCAA7B4-12FC-41BF-97FF-3AEEE543C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4735" y="640081"/>
            <a:ext cx="3377183" cy="3708895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Postanak </a:t>
            </a:r>
            <a:r>
              <a:rPr lang="en-US" dirty="0" err="1">
                <a:solidFill>
                  <a:schemeClr val="bg1"/>
                </a:solidFill>
              </a:rPr>
              <a:t>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uspon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osmanske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države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Content Placeholder 2" descr="Slika na kojoj se prikazuje na zatvorenom, fotografija, stol, spavaća soba&#10;&#10;Opis je automatski generiran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849" r="2" b="2"/>
          <a:stretch/>
        </p:blipFill>
        <p:spPr>
          <a:xfrm>
            <a:off x="20" y="10"/>
            <a:ext cx="7534636" cy="6857990"/>
          </a:xfrm>
          <a:prstGeom prst="rect">
            <a:avLst/>
          </a:prstGeom>
        </p:spPr>
      </p:pic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xmlns="" id="{5EA9FC18-8F52-474F-9D3D-31B316F9CE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94950" y="0"/>
            <a:ext cx="1797050" cy="469900"/>
          </a:xfrm>
          <a:prstGeom prst="rect">
            <a:avLst/>
          </a:prstGeom>
          <a:noFill/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111D7FA1-589D-44F4-916F-CB6E08CFD8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52184" y="6008865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1958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C8C3900-B8A1-4965-88E6-CBCBFE0672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665945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E3308B9-5514-4F7F-BFD9-8E783F3A7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624568"/>
            <a:ext cx="3745631" cy="5412920"/>
          </a:xfrm>
        </p:spPr>
        <p:txBody>
          <a:bodyPr>
            <a:normAutofit/>
          </a:bodyPr>
          <a:lstStyle/>
          <a:p>
            <a:r>
              <a:rPr lang="hr-HR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Postanak i uspon osmanske države</a:t>
            </a:r>
            <a:endParaRPr lang="hr-HR" dirty="0">
              <a:solidFill>
                <a:schemeClr val="bg1"/>
              </a:solidFill>
            </a:endParaRP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A14E7A06-4B7A-4BB9-89AA-69CE0F8172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06975067"/>
              </p:ext>
            </p:extLst>
          </p:nvPr>
        </p:nvGraphicFramePr>
        <p:xfrm>
          <a:off x="5392455" y="623888"/>
          <a:ext cx="5961345" cy="541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\\tartar\_Razmjena\dvukelic\Klio 6.png">
            <a:extLst>
              <a:ext uri="{FF2B5EF4-FFF2-40B4-BE49-F238E27FC236}">
                <a16:creationId xmlns:a16="http://schemas.microsoft.com/office/drawing/2014/main" xmlns="" id="{86AA2F33-99E6-42A4-8B46-560311C5A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200456" y="0"/>
            <a:ext cx="1797050" cy="469900"/>
          </a:xfrm>
          <a:prstGeom prst="rect">
            <a:avLst/>
          </a:prstGeom>
          <a:noFill/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7FEDD35E-AB4E-479E-9E43-26FF1B6C988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28157" y="5877272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52164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8D3C556-EBC6-4A88-BC09-736A168AB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967" y="675564"/>
            <a:ext cx="3790833" cy="5204085"/>
          </a:xfrm>
        </p:spPr>
        <p:txBody>
          <a:bodyPr>
            <a:normAutofit/>
          </a:bodyPr>
          <a:lstStyle/>
          <a:p>
            <a:r>
              <a:rPr lang="hr-HR" sz="4400" dirty="0">
                <a:latin typeface="Arial" panose="020B0604020202020204" pitchFamily="34" charset="0"/>
                <a:cs typeface="Arial" panose="020B0604020202020204" pitchFamily="34" charset="0"/>
              </a:rPr>
              <a:t>Postanak i uspon osmanske države</a:t>
            </a:r>
            <a:endParaRPr lang="hr-HR" dirty="0"/>
          </a:p>
        </p:txBody>
      </p:sp>
      <p:graphicFrame>
        <p:nvGraphicFramePr>
          <p:cNvPr id="14" name="Rezervirano mjesto sadržaja 2">
            <a:extLst>
              <a:ext uri="{FF2B5EF4-FFF2-40B4-BE49-F238E27FC236}">
                <a16:creationId xmlns:a16="http://schemas.microsoft.com/office/drawing/2014/main" xmlns="" id="{37D67650-B86A-46F3-BA50-0A39853BB5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93453356"/>
              </p:ext>
            </p:extLst>
          </p:nvPr>
        </p:nvGraphicFramePr>
        <p:xfrm>
          <a:off x="4776730" y="819369"/>
          <a:ext cx="6589260" cy="52439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2" descr="\\tartar\_Razmjena\dvukelic\Klio 6.png">
            <a:extLst>
              <a:ext uri="{FF2B5EF4-FFF2-40B4-BE49-F238E27FC236}">
                <a16:creationId xmlns:a16="http://schemas.microsoft.com/office/drawing/2014/main" xmlns="" id="{E68E1054-4639-4F0D-B47C-4C501DCAA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272168" y="0"/>
            <a:ext cx="1797050" cy="469900"/>
          </a:xfrm>
          <a:prstGeom prst="rect">
            <a:avLst/>
          </a:prstGeom>
          <a:noFill/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A0C31DB8-A928-41B6-A6F9-764D34E046E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93568" y="5949063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127495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53AA4C0-9D29-48C4-B6BE-9A320B323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5000" dirty="0"/>
              <a:t>Postanak </a:t>
            </a:r>
            <a:r>
              <a:rPr lang="en-US" sz="5000" dirty="0" err="1"/>
              <a:t>i</a:t>
            </a:r>
            <a:r>
              <a:rPr lang="en-US" sz="5000" dirty="0"/>
              <a:t> </a:t>
            </a:r>
            <a:r>
              <a:rPr lang="en-US" sz="5000" dirty="0" err="1"/>
              <a:t>uspon</a:t>
            </a:r>
            <a:r>
              <a:rPr lang="en-US" sz="5000" dirty="0"/>
              <a:t> </a:t>
            </a:r>
            <a:r>
              <a:rPr lang="en-US" sz="5000" dirty="0" err="1"/>
              <a:t>osmanske</a:t>
            </a:r>
            <a:r>
              <a:rPr lang="en-US" sz="5000" dirty="0"/>
              <a:t> </a:t>
            </a:r>
            <a:r>
              <a:rPr lang="en-US" sz="5000" dirty="0" err="1"/>
              <a:t>države</a:t>
            </a:r>
            <a:endParaRPr lang="en-US" sz="5000" dirty="0"/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xmlns="" id="{E49CC64F-7275-4E33-961B-0C5CDC4398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820" r="-1" b="12488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xmlns="" id="{3C744EF4-3590-4EFD-ADA5-C4F96E2137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94949" y="0"/>
            <a:ext cx="1797050" cy="469900"/>
          </a:xfrm>
          <a:prstGeom prst="rect">
            <a:avLst/>
          </a:prstGeom>
          <a:noFill/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9F2B85BA-46E8-41C5-8547-8C20BF1CF75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03912" y="5959397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620075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476</Words>
  <Application>Microsoft Office PowerPoint</Application>
  <PresentationFormat>Custom</PresentationFormat>
  <Paragraphs>75</Paragraphs>
  <Slides>16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Postanak i uspon osmanske države</vt:lpstr>
      <vt:lpstr>Postanak i uspon osmanske države</vt:lpstr>
      <vt:lpstr>Postanak i uspon osmanske države</vt:lpstr>
      <vt:lpstr>Postanak i uspon osmanske države</vt:lpstr>
      <vt:lpstr>Postanak i uspon osmanske države</vt:lpstr>
      <vt:lpstr>Postanak i uspon osmanske države</vt:lpstr>
      <vt:lpstr>Postanak i uspon osmanske države</vt:lpstr>
      <vt:lpstr>Postanak i uspon osmanske države</vt:lpstr>
      <vt:lpstr>Postanak i uspon osmanske države</vt:lpstr>
      <vt:lpstr>Postanak i uspon osmanske države</vt:lpstr>
      <vt:lpstr>Postanak i uspon osmanske države</vt:lpstr>
      <vt:lpstr>Postanak i uspon osmanske države</vt:lpstr>
      <vt:lpstr>Postanak i uspon osmanske države</vt:lpstr>
      <vt:lpstr>UPAMTIMO</vt:lpstr>
      <vt:lpstr>UPAMTIMO</vt:lpstr>
      <vt:lpstr>UPAMTIMO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Postanak i uspon osmanske države</dc:title>
  <dc:creator>Ivan Cuzic</dc:creator>
  <cp:lastModifiedBy>dvukelic</cp:lastModifiedBy>
  <cp:revision>2</cp:revision>
  <dcterms:created xsi:type="dcterms:W3CDTF">2020-10-11T18:23:09Z</dcterms:created>
  <dcterms:modified xsi:type="dcterms:W3CDTF">2020-10-13T08:07:52Z</dcterms:modified>
</cp:coreProperties>
</file>